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sldIdLst>
    <p:sldId id="257" r:id="rId5"/>
    <p:sldId id="2523" r:id="rId6"/>
    <p:sldId id="2526" r:id="rId7"/>
    <p:sldId id="2529" r:id="rId8"/>
    <p:sldId id="2524" r:id="rId9"/>
    <p:sldId id="275" r:id="rId10"/>
    <p:sldId id="352" r:id="rId11"/>
    <p:sldId id="353" r:id="rId12"/>
    <p:sldId id="252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5F3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6"/>
    <p:restoredTop sz="94743"/>
  </p:normalViewPr>
  <p:slideViewPr>
    <p:cSldViewPr snapToGrid="0">
      <p:cViewPr varScale="1">
        <p:scale>
          <a:sx n="120" d="100"/>
          <a:sy n="120" d="100"/>
        </p:scale>
        <p:origin x="22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34CE10-5FE1-3D49-99A6-DAFC85AC0AE8}" type="datetimeFigureOut">
              <a:rPr lang="en-US" smtClean="0"/>
              <a:t>10/16/24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A6927B-97D2-554B-A214-D73EE1A76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780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04063-0EA3-BE3C-74FB-8D23A7FC7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A4194D-D2BB-8E4B-EF83-C67C1BFCB0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5D0EC7-C53C-0280-DE89-79BF2897F6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We have only </a:t>
            </a:r>
            <a:r>
              <a:rPr lang="en-US" b="1" dirty="0"/>
              <a:t>restructured</a:t>
            </a:r>
            <a:r>
              <a:rPr lang="en-US" dirty="0"/>
              <a:t> the data and removed non data content (e.g., title and descriptions) </a:t>
            </a:r>
          </a:p>
          <a:p>
            <a:endParaRPr lang="en-US" dirty="0"/>
          </a:p>
          <a:p>
            <a:r>
              <a:rPr lang="en-US" dirty="0"/>
              <a:t>The data still contains the same number of cells, but now facilitates machine analysis </a:t>
            </a:r>
          </a:p>
          <a:p>
            <a:endParaRPr lang="en-US" dirty="0"/>
          </a:p>
          <a:p>
            <a:r>
              <a:rPr lang="en-US" dirty="0"/>
              <a:t>Good practice to </a:t>
            </a:r>
            <a:r>
              <a:rPr lang="en-US" b="1" dirty="0"/>
              <a:t>only</a:t>
            </a:r>
            <a:r>
              <a:rPr lang="en-US" dirty="0"/>
              <a:t> include data in your data file and all other contextual information should be addressed in other locations (e.g., ReadMe, data dictionary)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6B829-3B65-A193-BB8C-677DC56EB2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E41453-96BF-7F45-9044-514C3EFC7F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1487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5EF02-A7EF-11D1-B0CF-0B5B19568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EB545B-22EC-51E9-4513-6A5DE576DB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B0AC25B-D7EB-287C-8C19-7512F0108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We have only </a:t>
            </a:r>
            <a:r>
              <a:rPr lang="en-US" b="1" dirty="0"/>
              <a:t>restructured</a:t>
            </a:r>
            <a:r>
              <a:rPr lang="en-US" dirty="0"/>
              <a:t> the data and removed non data content (e.g., title and descriptions) </a:t>
            </a:r>
          </a:p>
          <a:p>
            <a:endParaRPr lang="en-US" dirty="0"/>
          </a:p>
          <a:p>
            <a:r>
              <a:rPr lang="en-US" dirty="0"/>
              <a:t>The data still contains the same number of cells, but now facilitates machine analysis </a:t>
            </a:r>
          </a:p>
          <a:p>
            <a:endParaRPr lang="en-US" dirty="0"/>
          </a:p>
          <a:p>
            <a:r>
              <a:rPr lang="en-US" dirty="0"/>
              <a:t>Good practice to </a:t>
            </a:r>
            <a:r>
              <a:rPr lang="en-US" b="1" dirty="0"/>
              <a:t>only</a:t>
            </a:r>
            <a:r>
              <a:rPr lang="en-US" dirty="0"/>
              <a:t> include data in your data file and all other contextual information should be addressed in other locations (e.g., ReadMe, data dictionary)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CFFAF-795F-BF42-02F5-6AABDE85D3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E41453-96BF-7F45-9044-514C3EFC7F6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9778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0926" y="4227594"/>
            <a:ext cx="8404977" cy="1305500"/>
          </a:xfrm>
        </p:spPr>
        <p:txBody>
          <a:bodyPr anchor="b">
            <a:normAutofit/>
          </a:bodyPr>
          <a:lstStyle>
            <a:lvl1pPr algn="l">
              <a:defRPr sz="4000" b="0">
                <a:solidFill>
                  <a:schemeClr val="accent5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0927" y="5766099"/>
            <a:ext cx="8404976" cy="590251"/>
          </a:xfrm>
        </p:spPr>
        <p:txBody>
          <a:bodyPr>
            <a:normAutofit/>
          </a:bodyPr>
          <a:lstStyle>
            <a:lvl1pPr marL="0" indent="0" algn="l">
              <a:buNone/>
              <a:defRPr sz="1600" baseline="0">
                <a:solidFill>
                  <a:schemeClr val="accent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D6E16576-7A47-6F43-BCCC-0201D2F035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927" y="646847"/>
            <a:ext cx="2410896" cy="523522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736FE41B-E7AE-FC43-A4A2-51F8145209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39905" y="417149"/>
            <a:ext cx="1739198" cy="365125"/>
          </a:xfrm>
        </p:spPr>
        <p:txBody>
          <a:bodyPr/>
          <a:lstStyle>
            <a:lvl1pPr algn="r">
              <a:defRPr>
                <a:solidFill>
                  <a:schemeClr val="accent6"/>
                </a:solidFill>
              </a:defRPr>
            </a:lvl1pPr>
          </a:lstStyle>
          <a:p>
            <a:fld id="{6C33123A-F54F-2341-AC44-7F40417F38A2}" type="datetime4">
              <a:rPr lang="en-US" smtClean="0"/>
              <a:t>October 16, 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68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32C1C1AA-2B7A-4945-8F1C-3684E28E4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0DA1228-7D2D-F747-9CD9-30F83FE96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5468" y="2463800"/>
            <a:ext cx="8529676" cy="2651125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spcAft>
                <a:spcPts val="1400"/>
              </a:spcAft>
              <a:buNone/>
              <a:defRPr sz="2200" b="0" i="0" baseline="0">
                <a:solidFill>
                  <a:schemeClr val="accent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F94D049-750D-4443-ABB8-2C3A349AFA4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76101" y="5209658"/>
            <a:ext cx="5276113" cy="1051959"/>
          </a:xfrm>
        </p:spPr>
        <p:txBody>
          <a:bodyPr anchor="b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5721C2F4-C445-134C-AB62-EC44C3AC62A6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B0C0F91-4826-AB48-8200-0AA6EBCF9CAB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619509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ject 1" descr="preencoded.png">
            <a:extLst>
              <a:ext uri="{FF2B5EF4-FFF2-40B4-BE49-F238E27FC236}">
                <a16:creationId xmlns:a16="http://schemas.microsoft.com/office/drawing/2014/main" id="{6129D614-C18E-A84F-A35D-B85AD0710D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DB3474F2-813F-144E-A5E3-9EFB3D5E77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202" y="452406"/>
            <a:ext cx="5163202" cy="752449"/>
          </a:xfrm>
        </p:spPr>
        <p:txBody>
          <a:bodyPr anchor="t">
            <a:normAutofit/>
          </a:bodyPr>
          <a:lstStyle>
            <a:lvl1pPr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Introduction Title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5F95F123-F83C-D74D-B917-9E9D3B4BA7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7244" y="1702014"/>
            <a:ext cx="5163202" cy="4255854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spcAft>
                <a:spcPts val="1500"/>
              </a:spcAft>
              <a:buNone/>
              <a:defRPr sz="22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4" name="Picture 23" descr="Icon&#10;&#10;Description automatically generated with medium confidence">
            <a:extLst>
              <a:ext uri="{FF2B5EF4-FFF2-40B4-BE49-F238E27FC236}">
                <a16:creationId xmlns:a16="http://schemas.microsoft.com/office/drawing/2014/main" id="{1F61D637-3F32-614B-99A7-CE6CA71985B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F927D43-946C-AB43-B96A-8F8625D7ECAF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6566312" y="446161"/>
            <a:ext cx="4394634" cy="758694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25F86CE-9BC1-6743-9E0C-DD5B6FB8AB49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545850" y="1702014"/>
            <a:ext cx="5140134" cy="42558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lnSpc>
                <a:spcPts val="2000"/>
              </a:lnSpc>
              <a:spcAft>
                <a:spcPts val="1950"/>
              </a:spcAft>
            </a:pPr>
            <a:r>
              <a:rPr lang="en-US" sz="1300">
                <a:latin typeface="Arial" panose="020B0604020202020204" pitchFamily="34" charset="0"/>
                <a:cs typeface="Arial" panose="020B0604020202020204" pitchFamily="34" charset="0"/>
              </a:rPr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50350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32C1C1AA-2B7A-4945-8F1C-3684E28E4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0DA1228-7D2D-F747-9CD9-30F83FE96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4202" y="1308839"/>
            <a:ext cx="6264941" cy="1305221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BF1B40-2588-3D4B-8C12-01E00E3A8BD5}"/>
              </a:ext>
            </a:extLst>
          </p:cNvPr>
          <p:cNvCxnSpPr>
            <a:cxnSpLocks/>
          </p:cNvCxnSpPr>
          <p:nvPr userDrawn="1"/>
        </p:nvCxnSpPr>
        <p:spPr>
          <a:xfrm>
            <a:off x="7993530" y="2652595"/>
            <a:ext cx="0" cy="3701068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1AC8C5-5BCC-F143-AA3D-E8B580BC3899}"/>
              </a:ext>
            </a:extLst>
          </p:cNvPr>
          <p:cNvCxnSpPr>
            <a:cxnSpLocks/>
          </p:cNvCxnSpPr>
          <p:nvPr userDrawn="1"/>
        </p:nvCxnSpPr>
        <p:spPr>
          <a:xfrm>
            <a:off x="4174297" y="2652595"/>
            <a:ext cx="0" cy="3701068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3433607-A703-8641-92B9-55BCB9A61722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2652595"/>
            <a:ext cx="12192000" cy="0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AF57EB42-4981-064D-9CE9-E9DB573814EB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8086501" y="2723842"/>
            <a:ext cx="3670724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4924E4CC-F6FD-524A-9FED-C626A85DF7FA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8086501" y="3121049"/>
            <a:ext cx="3670718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466B347D-34B5-7142-B26C-56CEAC99DC7D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8086501" y="3999752"/>
            <a:ext cx="3670705" cy="2353911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48838D29-272F-F149-AD8D-3E5D2AD51AF6}"/>
              </a:ext>
            </a:extLst>
          </p:cNvPr>
          <p:cNvSpPr>
            <a:spLocks noGrp="1"/>
          </p:cNvSpPr>
          <p:nvPr>
            <p:ph type="body" sz="half" idx="27"/>
          </p:nvPr>
        </p:nvSpPr>
        <p:spPr>
          <a:xfrm>
            <a:off x="444202" y="2723842"/>
            <a:ext cx="3670724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4B575BD0-362D-7C47-9EAD-C5F806621E1D}"/>
              </a:ext>
            </a:extLst>
          </p:cNvPr>
          <p:cNvSpPr>
            <a:spLocks noGrp="1"/>
          </p:cNvSpPr>
          <p:nvPr>
            <p:ph type="body" sz="half" idx="28"/>
          </p:nvPr>
        </p:nvSpPr>
        <p:spPr>
          <a:xfrm>
            <a:off x="444202" y="3121049"/>
            <a:ext cx="3670718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8003DD90-3175-F44F-8D72-458530DE4A62}"/>
              </a:ext>
            </a:extLst>
          </p:cNvPr>
          <p:cNvSpPr>
            <a:spLocks noGrp="1"/>
          </p:cNvSpPr>
          <p:nvPr>
            <p:ph type="body" sz="half" idx="29"/>
          </p:nvPr>
        </p:nvSpPr>
        <p:spPr>
          <a:xfrm>
            <a:off x="444202" y="3999752"/>
            <a:ext cx="3670705" cy="2353911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54DF355D-6530-1F46-BC1A-E979ADECFB94}"/>
              </a:ext>
            </a:extLst>
          </p:cNvPr>
          <p:cNvSpPr>
            <a:spLocks noGrp="1"/>
          </p:cNvSpPr>
          <p:nvPr>
            <p:ph type="body" sz="half" idx="30"/>
          </p:nvPr>
        </p:nvSpPr>
        <p:spPr>
          <a:xfrm>
            <a:off x="4260638" y="2723842"/>
            <a:ext cx="3670724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E478E426-63EF-244C-B829-98E2E21E119B}"/>
              </a:ext>
            </a:extLst>
          </p:cNvPr>
          <p:cNvSpPr>
            <a:spLocks noGrp="1"/>
          </p:cNvSpPr>
          <p:nvPr>
            <p:ph type="body" sz="half" idx="31"/>
          </p:nvPr>
        </p:nvSpPr>
        <p:spPr>
          <a:xfrm>
            <a:off x="4260638" y="3121049"/>
            <a:ext cx="3670718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F89BDC90-F4BA-5D40-A0EF-BD5586AFF4BE}"/>
              </a:ext>
            </a:extLst>
          </p:cNvPr>
          <p:cNvSpPr>
            <a:spLocks noGrp="1"/>
          </p:cNvSpPr>
          <p:nvPr>
            <p:ph type="body" sz="half" idx="32"/>
          </p:nvPr>
        </p:nvSpPr>
        <p:spPr>
          <a:xfrm>
            <a:off x="4260638" y="3999752"/>
            <a:ext cx="3670705" cy="2353911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A8765B4F-24D8-2641-9261-F629332413A3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4CD120F-A27D-2143-88BD-66FC0DCC6426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3507998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32C1C1AA-2B7A-4945-8F1C-3684E28E4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0DA1228-7D2D-F747-9CD9-30F83FE96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4202" y="1308839"/>
            <a:ext cx="6264941" cy="1305221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58DDCAA-666B-BB40-B3E0-9F6817656A50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425654" y="2723842"/>
            <a:ext cx="2755489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BF1B40-2588-3D4B-8C12-01E00E3A8BD5}"/>
              </a:ext>
            </a:extLst>
          </p:cNvPr>
          <p:cNvCxnSpPr>
            <a:cxnSpLocks/>
          </p:cNvCxnSpPr>
          <p:nvPr userDrawn="1"/>
        </p:nvCxnSpPr>
        <p:spPr>
          <a:xfrm>
            <a:off x="6106160" y="2652595"/>
            <a:ext cx="0" cy="3703754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C02867A-99C5-A847-B4B7-375BA3263372}"/>
              </a:ext>
            </a:extLst>
          </p:cNvPr>
          <p:cNvCxnSpPr>
            <a:cxnSpLocks/>
          </p:cNvCxnSpPr>
          <p:nvPr userDrawn="1"/>
        </p:nvCxnSpPr>
        <p:spPr>
          <a:xfrm>
            <a:off x="8971280" y="2652595"/>
            <a:ext cx="0" cy="3703754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1AC8C5-5BCC-F143-AA3D-E8B580BC3899}"/>
              </a:ext>
            </a:extLst>
          </p:cNvPr>
          <p:cNvCxnSpPr>
            <a:cxnSpLocks/>
          </p:cNvCxnSpPr>
          <p:nvPr userDrawn="1"/>
        </p:nvCxnSpPr>
        <p:spPr>
          <a:xfrm>
            <a:off x="3241040" y="2652595"/>
            <a:ext cx="0" cy="3703754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3433607-A703-8641-92B9-55BCB9A61722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2652595"/>
            <a:ext cx="12192000" cy="0"/>
          </a:xfrm>
          <a:prstGeom prst="line">
            <a:avLst/>
          </a:prstGeom>
          <a:ln>
            <a:solidFill>
              <a:srgbClr val="B49248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B08375B-C3F2-524E-910B-D9C21C18B5C6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25654" y="3121049"/>
            <a:ext cx="2755487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F44CBEE-7235-1C4B-A2D6-7A398A0159FF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425655" y="3999753"/>
            <a:ext cx="2765652" cy="2356598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83CCFE16-FD6F-9E4A-BE05-F4B5A69432EC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3317709" y="2723842"/>
            <a:ext cx="2755489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D93C09BD-8DFF-E148-BDEB-C6CC79B3C224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3317709" y="3121049"/>
            <a:ext cx="2755487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783DDF49-EF8F-2C4C-8580-0A5DD0BEDF83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3317710" y="3999753"/>
            <a:ext cx="2765652" cy="2356596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AF57EB42-4981-064D-9CE9-E9DB573814EB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199131" y="2723842"/>
            <a:ext cx="2755489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4924E4CC-F6FD-524A-9FED-C626A85DF7FA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6199131" y="3121049"/>
            <a:ext cx="2755487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466B347D-34B5-7142-B26C-56CEAC99DC7D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6199132" y="3999753"/>
            <a:ext cx="2765652" cy="2356596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A6703E58-9291-EE40-8DCB-A241470F951D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9091189" y="2723842"/>
            <a:ext cx="2755489" cy="36232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="1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CD451DD1-615B-AE43-9B8E-1BB26CDED94B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9091189" y="3121049"/>
            <a:ext cx="2755487" cy="8332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B5571B90-D179-B34F-95F4-C185A51AB586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091190" y="3999753"/>
            <a:ext cx="2765652" cy="2356596"/>
          </a:xfrm>
        </p:spPr>
        <p:txBody>
          <a:bodyPr>
            <a:normAutofit/>
          </a:bodyPr>
          <a:lstStyle>
            <a:lvl1pPr marL="171450" indent="-17145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0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7FCF8479-82B0-0840-9B2D-AC5FD4ACD354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37032ABB-7447-304B-BC64-9369BF7A9356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2160559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with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3DBC3CC-6FE7-A44B-BF70-8A106D9EA57A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44203" y="2125027"/>
            <a:ext cx="5099050" cy="4135260"/>
          </a:xfrm>
        </p:spPr>
        <p:txBody>
          <a:bodyPr anchor="b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961E201-BA38-4447-A0C1-6213D4ABE43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76102" y="241683"/>
            <a:ext cx="5333028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7B363821-E1AE-0E4B-AB14-075EE424E572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76100" y="698668"/>
            <a:ext cx="533302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42914363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place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D1E4FA67-482D-F249-9F64-D3A7846B76E0}"/>
              </a:ext>
            </a:extLst>
          </p:cNvPr>
          <p:cNvSpPr>
            <a:spLocks noGrp="1" noChangeAspect="1"/>
          </p:cNvSpPr>
          <p:nvPr>
            <p:ph type="pic" idx="15"/>
          </p:nvPr>
        </p:nvSpPr>
        <p:spPr>
          <a:xfrm>
            <a:off x="6121820" y="0"/>
            <a:ext cx="6070180" cy="6858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43DBC3CC-6FE7-A44B-BF70-8A106D9EA57A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444203" y="2125027"/>
            <a:ext cx="5099050" cy="4135260"/>
          </a:xfrm>
        </p:spPr>
        <p:txBody>
          <a:bodyPr anchor="b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F9F9F3A5-801B-434A-86BB-2BEE7C86970F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476101" y="241683"/>
            <a:ext cx="5386817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8A2491D-CED1-3E4A-83F9-0AEC1BF664CD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76101" y="698668"/>
            <a:ext cx="5386818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1546135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Dark_with lis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000" y="2283090"/>
            <a:ext cx="9852104" cy="3181151"/>
          </a:xfrm>
        </p:spPr>
        <p:txBody>
          <a:bodyPr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B16D"/>
              </a:buClr>
              <a:buSzPct val="70000"/>
              <a:buFont typeface="Arial" panose="020B0604020202020204" pitchFamily="34" charset="0"/>
              <a:buChar char="•"/>
              <a:tabLst/>
              <a:defRPr lang="en-US" sz="2000" kern="1200" dirty="0">
                <a:solidFill>
                  <a:srgbClr val="E0D5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B7E7661C-8F47-A84E-B097-83D2887BAAE5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C9E33F36-CB6A-3845-B322-222BD9B1F419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33063878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Dar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000" y="2283090"/>
            <a:ext cx="9852104" cy="3181151"/>
          </a:xfrm>
        </p:spPr>
        <p:txBody>
          <a:bodyPr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B16D"/>
              </a:buClr>
              <a:buSzPct val="70000"/>
              <a:buFont typeface="Arial" panose="020B0604020202020204" pitchFamily="34" charset="0"/>
              <a:buNone/>
              <a:tabLst/>
              <a:defRPr lang="en-US" sz="2000" kern="1200" dirty="0">
                <a:solidFill>
                  <a:srgbClr val="E0D5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679ACECD-DD2A-B64F-8E1E-426B640A054C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8619EC4-76DA-1644-8D14-0A5DD8E7E339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solidFill>
                  <a:schemeClr val="accent6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2165111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Light_with lis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B9925059-DA62-0741-A886-A75ABAED9C3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8000" y="2283090"/>
            <a:ext cx="9852104" cy="3181151"/>
          </a:xfrm>
        </p:spPr>
        <p:txBody>
          <a:bodyPr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B16D"/>
              </a:buClr>
              <a:buSzPct val="70000"/>
              <a:buFont typeface="Arial" panose="020B0604020202020204" pitchFamily="34" charset="0"/>
              <a:buChar char="•"/>
              <a:tabLst/>
              <a:defRPr lang="en-US" sz="2000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25247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Light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8000" y="2283090"/>
            <a:ext cx="9852104" cy="3181151"/>
          </a:xfrm>
        </p:spPr>
        <p:txBody>
          <a:bodyPr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B16D"/>
              </a:buClr>
              <a:buSzPct val="70000"/>
              <a:buFont typeface="Arial" panose="020B0604020202020204" pitchFamily="34" charset="0"/>
              <a:buNone/>
              <a:tabLst/>
              <a:defRPr lang="en-US" sz="2000" kern="12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</p:txBody>
      </p:sp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1637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_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0927" y="4933507"/>
            <a:ext cx="5128022" cy="13055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D6E16576-7A47-6F43-BCCC-0201D2F035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927" y="646847"/>
            <a:ext cx="2410896" cy="52352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12FA5A-5425-9D4A-9C6F-9D6BB0C43366}"/>
              </a:ext>
            </a:extLst>
          </p:cNvPr>
          <p:cNvCxnSpPr>
            <a:cxnSpLocks/>
          </p:cNvCxnSpPr>
          <p:nvPr userDrawn="1"/>
        </p:nvCxnSpPr>
        <p:spPr>
          <a:xfrm>
            <a:off x="6106160" y="-57543"/>
            <a:ext cx="0" cy="6915543"/>
          </a:xfrm>
          <a:prstGeom prst="line">
            <a:avLst/>
          </a:prstGeom>
          <a:ln>
            <a:gradFill flip="none" rotWithShape="1"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2700000" scaled="0"/>
              <a:tileRect/>
            </a:gra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Picture 2">
            <a:extLst>
              <a:ext uri="{FF2B5EF4-FFF2-40B4-BE49-F238E27FC236}">
                <a16:creationId xmlns:a16="http://schemas.microsoft.com/office/drawing/2014/main" id="{9FB89F2B-E93E-0641-8991-6CC778E4110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alphaModFix amt="5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1" t="9698" r="21187"/>
          <a:stretch/>
        </p:blipFill>
        <p:spPr bwMode="auto">
          <a:xfrm>
            <a:off x="6113794" y="-1"/>
            <a:ext cx="6078204" cy="6838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7439FD51-B1D6-8F4A-803E-396E69AF84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6197" y="4567999"/>
            <a:ext cx="1739198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6E3C9BF4-CD7D-8540-B3F3-C4359157ED05}" type="datetime4">
              <a:rPr lang="en-US" smtClean="0"/>
              <a:t>October 16, 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1585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95D52FD-2419-B24C-B2EA-9271BC6BBF87}"/>
              </a:ext>
            </a:extLst>
          </p:cNvPr>
          <p:cNvCxnSpPr>
            <a:cxnSpLocks/>
          </p:cNvCxnSpPr>
          <p:nvPr userDrawn="1"/>
        </p:nvCxnSpPr>
        <p:spPr>
          <a:xfrm>
            <a:off x="0" y="1030494"/>
            <a:ext cx="12251473" cy="32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B43891-19A2-E44C-BFD9-E9A295B5D0FD}"/>
              </a:ext>
            </a:extLst>
          </p:cNvPr>
          <p:cNvCxnSpPr>
            <a:cxnSpLocks/>
          </p:cNvCxnSpPr>
          <p:nvPr userDrawn="1"/>
        </p:nvCxnSpPr>
        <p:spPr>
          <a:xfrm>
            <a:off x="0" y="2697284"/>
            <a:ext cx="12251473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6461FD-CC27-ED43-9F1E-024F4F11A555}"/>
              </a:ext>
            </a:extLst>
          </p:cNvPr>
          <p:cNvCxnSpPr>
            <a:cxnSpLocks/>
          </p:cNvCxnSpPr>
          <p:nvPr userDrawn="1"/>
        </p:nvCxnSpPr>
        <p:spPr>
          <a:xfrm>
            <a:off x="0" y="4243145"/>
            <a:ext cx="12192000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4B4CC7-DE04-614C-8F67-33EBDF91710B}"/>
              </a:ext>
            </a:extLst>
          </p:cNvPr>
          <p:cNvCxnSpPr>
            <a:cxnSpLocks/>
          </p:cNvCxnSpPr>
          <p:nvPr userDrawn="1"/>
        </p:nvCxnSpPr>
        <p:spPr>
          <a:xfrm>
            <a:off x="0" y="5845140"/>
            <a:ext cx="12251473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A210702-9285-5B4D-A2ED-83DAECEA8C8B}"/>
              </a:ext>
            </a:extLst>
          </p:cNvPr>
          <p:cNvCxnSpPr>
            <a:cxnSpLocks/>
          </p:cNvCxnSpPr>
          <p:nvPr userDrawn="1"/>
        </p:nvCxnSpPr>
        <p:spPr>
          <a:xfrm>
            <a:off x="8868936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15DD7A-2884-CB45-A39F-88BC1E8F8B37}"/>
              </a:ext>
            </a:extLst>
          </p:cNvPr>
          <p:cNvCxnSpPr>
            <a:cxnSpLocks/>
          </p:cNvCxnSpPr>
          <p:nvPr userDrawn="1"/>
        </p:nvCxnSpPr>
        <p:spPr>
          <a:xfrm>
            <a:off x="6140604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373CE6-A7CE-D14D-8423-5DE8FD3F2093}"/>
              </a:ext>
            </a:extLst>
          </p:cNvPr>
          <p:cNvCxnSpPr>
            <a:cxnSpLocks/>
          </p:cNvCxnSpPr>
          <p:nvPr userDrawn="1"/>
        </p:nvCxnSpPr>
        <p:spPr>
          <a:xfrm>
            <a:off x="3352800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045FF2A-79FD-BB44-A2CA-1331757B5311}"/>
              </a:ext>
            </a:extLst>
          </p:cNvPr>
          <p:cNvCxnSpPr>
            <a:cxnSpLocks/>
          </p:cNvCxnSpPr>
          <p:nvPr userDrawn="1"/>
        </p:nvCxnSpPr>
        <p:spPr>
          <a:xfrm>
            <a:off x="624468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97979B-8AFF-904E-960C-121AED32CABF}"/>
              </a:ext>
            </a:extLst>
          </p:cNvPr>
          <p:cNvCxnSpPr>
            <a:cxnSpLocks/>
          </p:cNvCxnSpPr>
          <p:nvPr userDrawn="1"/>
        </p:nvCxnSpPr>
        <p:spPr>
          <a:xfrm>
            <a:off x="11567532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F7955-5E89-D74C-9EF1-CE55C691D13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8243" y="1893134"/>
            <a:ext cx="2272154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586102F4-C2D7-4949-BBD7-069B15E2BE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1239" y="1902234"/>
            <a:ext cx="2276961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0EFD0E42-6CF3-3B45-8418-50EFC96439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42660" y="1890542"/>
            <a:ext cx="2273870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E3411B4C-A7FB-C84C-A916-88C5CFEDAED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11239" y="3498093"/>
            <a:ext cx="2276958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A7D50877-D419-A647-A938-AC0D343DB4D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06007" y="5027896"/>
            <a:ext cx="2282190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C749A1C5-832F-3641-9E2E-346ED2ADA1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42660" y="3499339"/>
            <a:ext cx="2273868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363CAA6B-5FB2-BE46-98FE-5279349B8F4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41914" y="1890541"/>
            <a:ext cx="2273210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2F950F76-DB7E-EB40-8326-ED06CCFE62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8242" y="3493305"/>
            <a:ext cx="2272154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D4229E0C-62C8-3644-BA3B-504280DC79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26323" y="5027895"/>
            <a:ext cx="2274071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8C169B54-58A1-214E-AD85-F41C9E0597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43521" y="5027894"/>
            <a:ext cx="2273005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910A2D85-31D3-7E4E-9E1E-004FBB157E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1914" y="3499339"/>
            <a:ext cx="2259195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C72B8D38-17CE-6549-B165-F0E689696EA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41913" y="5027893"/>
            <a:ext cx="2302943" cy="545815"/>
          </a:xfrm>
        </p:spPr>
        <p:txBody>
          <a:bodyPr anchor="b">
            <a:normAutofit/>
          </a:bodyPr>
          <a:lstStyle>
            <a:lvl1pPr marL="0" indent="0">
              <a:buNone/>
              <a:defRPr sz="14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7579040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_10 School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95D52FD-2419-B24C-B2EA-9271BC6BBF87}"/>
              </a:ext>
            </a:extLst>
          </p:cNvPr>
          <p:cNvCxnSpPr>
            <a:cxnSpLocks/>
          </p:cNvCxnSpPr>
          <p:nvPr userDrawn="1"/>
        </p:nvCxnSpPr>
        <p:spPr>
          <a:xfrm>
            <a:off x="0" y="1030494"/>
            <a:ext cx="12251473" cy="32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B43891-19A2-E44C-BFD9-E9A295B5D0FD}"/>
              </a:ext>
            </a:extLst>
          </p:cNvPr>
          <p:cNvCxnSpPr>
            <a:cxnSpLocks/>
          </p:cNvCxnSpPr>
          <p:nvPr userDrawn="1"/>
        </p:nvCxnSpPr>
        <p:spPr>
          <a:xfrm>
            <a:off x="0" y="2697284"/>
            <a:ext cx="12251473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6461FD-CC27-ED43-9F1E-024F4F11A555}"/>
              </a:ext>
            </a:extLst>
          </p:cNvPr>
          <p:cNvCxnSpPr>
            <a:cxnSpLocks/>
          </p:cNvCxnSpPr>
          <p:nvPr userDrawn="1"/>
        </p:nvCxnSpPr>
        <p:spPr>
          <a:xfrm>
            <a:off x="0" y="4243145"/>
            <a:ext cx="12192000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4B4CC7-DE04-614C-8F67-33EBDF91710B}"/>
              </a:ext>
            </a:extLst>
          </p:cNvPr>
          <p:cNvCxnSpPr>
            <a:cxnSpLocks/>
          </p:cNvCxnSpPr>
          <p:nvPr userDrawn="1"/>
        </p:nvCxnSpPr>
        <p:spPr>
          <a:xfrm>
            <a:off x="0" y="5845140"/>
            <a:ext cx="12251473" cy="0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A210702-9285-5B4D-A2ED-83DAECEA8C8B}"/>
              </a:ext>
            </a:extLst>
          </p:cNvPr>
          <p:cNvCxnSpPr>
            <a:cxnSpLocks/>
          </p:cNvCxnSpPr>
          <p:nvPr userDrawn="1"/>
        </p:nvCxnSpPr>
        <p:spPr>
          <a:xfrm>
            <a:off x="8868936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15DD7A-2884-CB45-A39F-88BC1E8F8B37}"/>
              </a:ext>
            </a:extLst>
          </p:cNvPr>
          <p:cNvCxnSpPr>
            <a:cxnSpLocks/>
          </p:cNvCxnSpPr>
          <p:nvPr userDrawn="1"/>
        </p:nvCxnSpPr>
        <p:spPr>
          <a:xfrm>
            <a:off x="6140604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373CE6-A7CE-D14D-8423-5DE8FD3F2093}"/>
              </a:ext>
            </a:extLst>
          </p:cNvPr>
          <p:cNvCxnSpPr>
            <a:cxnSpLocks/>
          </p:cNvCxnSpPr>
          <p:nvPr userDrawn="1"/>
        </p:nvCxnSpPr>
        <p:spPr>
          <a:xfrm>
            <a:off x="3352800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045FF2A-79FD-BB44-A2CA-1331757B5311}"/>
              </a:ext>
            </a:extLst>
          </p:cNvPr>
          <p:cNvCxnSpPr>
            <a:cxnSpLocks/>
          </p:cNvCxnSpPr>
          <p:nvPr userDrawn="1"/>
        </p:nvCxnSpPr>
        <p:spPr>
          <a:xfrm>
            <a:off x="624468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97979B-8AFF-904E-960C-121AED32CABF}"/>
              </a:ext>
            </a:extLst>
          </p:cNvPr>
          <p:cNvCxnSpPr>
            <a:cxnSpLocks/>
          </p:cNvCxnSpPr>
          <p:nvPr userDrawn="1"/>
        </p:nvCxnSpPr>
        <p:spPr>
          <a:xfrm>
            <a:off x="11567532" y="1030494"/>
            <a:ext cx="0" cy="4814646"/>
          </a:xfrm>
          <a:prstGeom prst="line">
            <a:avLst/>
          </a:prstGeom>
          <a:ln>
            <a:solidFill>
              <a:srgbClr val="D2B16D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956BB7B-5CE5-F441-B889-0A1C038B2A36}"/>
              </a:ext>
            </a:extLst>
          </p:cNvPr>
          <p:cNvSpPr txBox="1"/>
          <p:nvPr userDrawn="1"/>
        </p:nvSpPr>
        <p:spPr>
          <a:xfrm>
            <a:off x="982613" y="2108577"/>
            <a:ext cx="1957170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Blair School of Music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70D162-17AA-414A-B172-551F4ED73BFD}"/>
              </a:ext>
            </a:extLst>
          </p:cNvPr>
          <p:cNvSpPr txBox="1"/>
          <p:nvPr userDrawn="1"/>
        </p:nvSpPr>
        <p:spPr>
          <a:xfrm>
            <a:off x="3746432" y="1893134"/>
            <a:ext cx="1676317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College of Arts</a:t>
            </a:r>
            <a:br>
              <a:rPr lang="en-US" sz="1400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Sciences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40AECC-2852-3B48-B51A-80B5E7CDBCC7}"/>
              </a:ext>
            </a:extLst>
          </p:cNvPr>
          <p:cNvSpPr txBox="1"/>
          <p:nvPr userDrawn="1"/>
        </p:nvSpPr>
        <p:spPr>
          <a:xfrm>
            <a:off x="6500009" y="2108577"/>
            <a:ext cx="1676317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Divinity School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5663EA-250A-A24A-BF53-0FA1A5EE3B7A}"/>
              </a:ext>
            </a:extLst>
          </p:cNvPr>
          <p:cNvSpPr txBox="1"/>
          <p:nvPr userDrawn="1"/>
        </p:nvSpPr>
        <p:spPr>
          <a:xfrm>
            <a:off x="9281954" y="2108577"/>
            <a:ext cx="1785072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Graduate School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FC1B1C5-3349-4846-A0F1-D6E86F5762A6}"/>
              </a:ext>
            </a:extLst>
          </p:cNvPr>
          <p:cNvSpPr txBox="1"/>
          <p:nvPr userDrawn="1"/>
        </p:nvSpPr>
        <p:spPr>
          <a:xfrm>
            <a:off x="982613" y="3737377"/>
            <a:ext cx="1676317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Law School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BF4D32B-9B34-A64E-9C72-44B90CF4B7E1}"/>
              </a:ext>
            </a:extLst>
          </p:cNvPr>
          <p:cNvSpPr txBox="1"/>
          <p:nvPr userDrawn="1"/>
        </p:nvSpPr>
        <p:spPr>
          <a:xfrm>
            <a:off x="3746432" y="3306490"/>
            <a:ext cx="1676317" cy="73866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Owen Graduate School of Management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2DAF53A-0296-F842-B971-2C80F878B028}"/>
              </a:ext>
            </a:extLst>
          </p:cNvPr>
          <p:cNvSpPr txBox="1"/>
          <p:nvPr userDrawn="1"/>
        </p:nvSpPr>
        <p:spPr>
          <a:xfrm>
            <a:off x="6500009" y="3737377"/>
            <a:ext cx="1676317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Peabody College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FF441D9-7B8A-7643-B64A-BA688EDCF850}"/>
              </a:ext>
            </a:extLst>
          </p:cNvPr>
          <p:cNvSpPr txBox="1"/>
          <p:nvPr userDrawn="1"/>
        </p:nvSpPr>
        <p:spPr>
          <a:xfrm>
            <a:off x="9281954" y="3521934"/>
            <a:ext cx="1785072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School of Engineering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6856156-5CE2-B74F-8659-51D32F182E20}"/>
              </a:ext>
            </a:extLst>
          </p:cNvPr>
          <p:cNvSpPr txBox="1"/>
          <p:nvPr userDrawn="1"/>
        </p:nvSpPr>
        <p:spPr>
          <a:xfrm>
            <a:off x="982613" y="5067794"/>
            <a:ext cx="1676317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School of </a:t>
            </a:r>
            <a:b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Medicine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8223F9C-2080-5545-8CEE-1BE489720355}"/>
              </a:ext>
            </a:extLst>
          </p:cNvPr>
          <p:cNvSpPr txBox="1"/>
          <p:nvPr userDrawn="1"/>
        </p:nvSpPr>
        <p:spPr>
          <a:xfrm>
            <a:off x="3746432" y="5067794"/>
            <a:ext cx="1676317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buClr>
                <a:schemeClr val="accent6"/>
              </a:buClr>
            </a:pP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School of </a:t>
            </a:r>
            <a:b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400" b="1">
                <a:solidFill>
                  <a:srgbClr val="1A1A1A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Nursing</a:t>
            </a:r>
            <a:endParaRPr lang="en-US" sz="1400">
              <a:solidFill>
                <a:srgbClr val="1A1A1A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199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UIDE0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BC8669E-B216-AA42-B53A-973035C85CE2}"/>
              </a:ext>
            </a:extLst>
          </p:cNvPr>
          <p:cNvCxnSpPr>
            <a:cxnSpLocks/>
          </p:cNvCxnSpPr>
          <p:nvPr userDrawn="1"/>
        </p:nvCxnSpPr>
        <p:spPr>
          <a:xfrm>
            <a:off x="593012" y="1017632"/>
            <a:ext cx="1084277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272C731-1402-D34C-B7DD-4065D53CE563}"/>
              </a:ext>
            </a:extLst>
          </p:cNvPr>
          <p:cNvSpPr txBox="1"/>
          <p:nvPr userDrawn="1"/>
        </p:nvSpPr>
        <p:spPr>
          <a:xfrm>
            <a:off x="472918" y="343881"/>
            <a:ext cx="5981125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US" sz="3300" b="1" i="0" spc="30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TEMPLATE GUIDELINES</a:t>
            </a:r>
            <a:endParaRPr lang="en-US" sz="3300" b="1" i="0" spc="300" baseline="0"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3FFBCD6-4509-E545-897B-13343F0A4AA2}"/>
              </a:ext>
            </a:extLst>
          </p:cNvPr>
          <p:cNvSpPr txBox="1"/>
          <p:nvPr userDrawn="1"/>
        </p:nvSpPr>
        <p:spPr>
          <a:xfrm>
            <a:off x="500412" y="1238057"/>
            <a:ext cx="3816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i="0" spc="300" baseline="0">
                <a:solidFill>
                  <a:schemeClr val="tx2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USING SLIDE LAYOUTS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F24369F-C194-AD45-85F6-6988005CDA65}"/>
              </a:ext>
            </a:extLst>
          </p:cNvPr>
          <p:cNvCxnSpPr>
            <a:cxnSpLocks/>
          </p:cNvCxnSpPr>
          <p:nvPr userDrawn="1"/>
        </p:nvCxnSpPr>
        <p:spPr>
          <a:xfrm>
            <a:off x="593012" y="1683345"/>
            <a:ext cx="356212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79A14FE-18BE-6142-B636-9CCED47D817E}"/>
              </a:ext>
            </a:extLst>
          </p:cNvPr>
          <p:cNvSpPr txBox="1"/>
          <p:nvPr userDrawn="1"/>
        </p:nvSpPr>
        <p:spPr>
          <a:xfrm>
            <a:off x="520121" y="1883971"/>
            <a:ext cx="2933258" cy="346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ts val="2200"/>
              </a:lnSpc>
            </a:pPr>
            <a:r>
              <a:rPr lang="en-US" sz="1400" b="1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To insert a new slide: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08843B7-205D-3946-ABAE-B1BDBD70F068}"/>
              </a:ext>
            </a:extLst>
          </p:cNvPr>
          <p:cNvSpPr txBox="1"/>
          <p:nvPr userDrawn="1"/>
        </p:nvSpPr>
        <p:spPr>
          <a:xfrm>
            <a:off x="520120" y="2285462"/>
            <a:ext cx="4872151" cy="1439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Click the arrow on the right slide of the </a:t>
            </a:r>
            <a:b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</a:b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New Slide button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Choose an appropriate layout from</a:t>
            </a:r>
            <a:b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</a:b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the gallery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Edit as needed, following the guidelines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2ECCC39-BB65-AC40-AD18-8F381A0C05D3}"/>
              </a:ext>
            </a:extLst>
          </p:cNvPr>
          <p:cNvSpPr txBox="1"/>
          <p:nvPr userDrawn="1"/>
        </p:nvSpPr>
        <p:spPr>
          <a:xfrm>
            <a:off x="5785109" y="1238057"/>
            <a:ext cx="4999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i="0" spc="300" baseline="0">
                <a:solidFill>
                  <a:schemeClr val="tx2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CHANGING SLIDE LAYOUTS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A836D77-69F2-494D-B305-F1C1FC3DB5D5}"/>
              </a:ext>
            </a:extLst>
          </p:cNvPr>
          <p:cNvCxnSpPr>
            <a:cxnSpLocks/>
          </p:cNvCxnSpPr>
          <p:nvPr userDrawn="1"/>
        </p:nvCxnSpPr>
        <p:spPr>
          <a:xfrm>
            <a:off x="5877709" y="1683345"/>
            <a:ext cx="423447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D3EE09A-33B1-9548-B0A8-602C83122867}"/>
              </a:ext>
            </a:extLst>
          </p:cNvPr>
          <p:cNvSpPr txBox="1"/>
          <p:nvPr userDrawn="1"/>
        </p:nvSpPr>
        <p:spPr>
          <a:xfrm>
            <a:off x="5804817" y="1883971"/>
            <a:ext cx="5630970" cy="626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ts val="2200"/>
              </a:lnSpc>
            </a:pPr>
            <a:r>
              <a:rPr lang="en-US" sz="1400" b="1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If you wish to use a different layout for your existing slide, there is no need to insert a new one. Simply: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31C6390-568E-664C-ACF3-B99CCB8654EF}"/>
              </a:ext>
            </a:extLst>
          </p:cNvPr>
          <p:cNvSpPr txBox="1"/>
          <p:nvPr userDrawn="1"/>
        </p:nvSpPr>
        <p:spPr>
          <a:xfrm>
            <a:off x="5794963" y="2880710"/>
            <a:ext cx="4979724" cy="608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With your slide selected, click in the Layout button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Choose a new layout from the gallery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F05F79-EC1D-A349-A6B8-A12B4B8D0A25}"/>
              </a:ext>
            </a:extLst>
          </p:cNvPr>
          <p:cNvSpPr txBox="1"/>
          <p:nvPr userDrawn="1"/>
        </p:nvSpPr>
        <p:spPr>
          <a:xfrm>
            <a:off x="500412" y="4204094"/>
            <a:ext cx="3816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i="0" spc="300" baseline="0">
                <a:solidFill>
                  <a:schemeClr val="tx2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ADDING PHOTOS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43F06E8-7784-FF40-A314-DF298C2524EE}"/>
              </a:ext>
            </a:extLst>
          </p:cNvPr>
          <p:cNvCxnSpPr>
            <a:cxnSpLocks/>
          </p:cNvCxnSpPr>
          <p:nvPr userDrawn="1"/>
        </p:nvCxnSpPr>
        <p:spPr>
          <a:xfrm>
            <a:off x="593012" y="4649382"/>
            <a:ext cx="356212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3EFD4B2C-D8ED-6B48-AE76-57FC0651AA54}"/>
              </a:ext>
            </a:extLst>
          </p:cNvPr>
          <p:cNvSpPr txBox="1"/>
          <p:nvPr userDrawn="1"/>
        </p:nvSpPr>
        <p:spPr>
          <a:xfrm>
            <a:off x="520120" y="4819272"/>
            <a:ext cx="2933258" cy="346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ts val="2200"/>
              </a:lnSpc>
            </a:pPr>
            <a:r>
              <a:rPr lang="en-US" sz="1400" b="1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To add photos: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14F1C2-5923-6443-8748-E242306AC19E}"/>
              </a:ext>
            </a:extLst>
          </p:cNvPr>
          <p:cNvSpPr txBox="1"/>
          <p:nvPr userDrawn="1"/>
        </p:nvSpPr>
        <p:spPr>
          <a:xfrm>
            <a:off x="520120" y="5236131"/>
            <a:ext cx="75327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Click on the placeholder icon and upload desired image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Once uploaded choose “Picture Format” in the top ribbon menu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spc="150" baseline="0"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Click on the “Crop” dropdown and choose “Fill” then drag image to reframe</a:t>
            </a:r>
          </a:p>
          <a:p>
            <a:pPr marL="0" lvl="0" indent="0">
              <a:lnSpc>
                <a:spcPct val="100000"/>
              </a:lnSpc>
              <a:buFont typeface="+mj-lt"/>
              <a:buNone/>
            </a:pPr>
            <a:endParaRPr lang="en-US" sz="1600" b="0" i="0" spc="150" baseline="0">
              <a:latin typeface="Arial" panose="020B0604020202020204" pitchFamily="34" charset="0"/>
              <a:ea typeface="Tahom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8672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Slide (Table of Contents)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A95B5784-884C-D942-BED2-37BDE7F31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743" y="287716"/>
            <a:ext cx="11156257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 goes here,</a:t>
            </a:r>
            <a:br>
              <a:rPr lang="en-US" dirty="0"/>
            </a:br>
            <a:r>
              <a:rPr lang="en-US" dirty="0"/>
              <a:t>Tahoma 45pt font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FFDB4-30BC-BE47-8719-6D5C0F96184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54051" y="1828800"/>
            <a:ext cx="11156950" cy="3937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" name="Picture 1" descr="Icon&#10;&#10;Description automatically generated with medium confidence">
            <a:extLst>
              <a:ext uri="{FF2B5EF4-FFF2-40B4-BE49-F238E27FC236}">
                <a16:creationId xmlns:a16="http://schemas.microsoft.com/office/drawing/2014/main" id="{CF7BE08D-926C-C5BD-77AE-758308F596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59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_plac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4CED8E1A-BA0A-C041-B60A-D0D46E8B2AA0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6121820" y="0"/>
            <a:ext cx="6070180" cy="6858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0927" y="4933507"/>
            <a:ext cx="5128022" cy="130550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D6E16576-7A47-6F43-BCCC-0201D2F035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0927" y="646847"/>
            <a:ext cx="2410896" cy="52352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12FA5A-5425-9D4A-9C6F-9D6BB0C43366}"/>
              </a:ext>
            </a:extLst>
          </p:cNvPr>
          <p:cNvCxnSpPr>
            <a:cxnSpLocks/>
          </p:cNvCxnSpPr>
          <p:nvPr userDrawn="1"/>
        </p:nvCxnSpPr>
        <p:spPr>
          <a:xfrm>
            <a:off x="6106160" y="-57543"/>
            <a:ext cx="0" cy="6915543"/>
          </a:xfrm>
          <a:prstGeom prst="line">
            <a:avLst/>
          </a:prstGeom>
          <a:ln>
            <a:gradFill flip="none" rotWithShape="1"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2700000" scaled="0"/>
              <a:tileRect/>
            </a:gra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2C519-EB37-774F-BD3A-23BD947ABD6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620767" y="456457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A05971-6ECE-3048-89D4-C8CDCDF8108F}" type="datetime4">
              <a:rPr lang="en-US" smtClean="0"/>
              <a:pPr/>
              <a:t>October 16, 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856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_with lis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30927" y="670745"/>
            <a:ext cx="5128022" cy="1305500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5"/>
                </a:solidFill>
              </a:defRPr>
            </a:lvl1pPr>
          </a:lstStyle>
          <a:p>
            <a:r>
              <a:rPr lang="en-US"/>
              <a:t>Agenda or 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0926" y="3006104"/>
            <a:ext cx="5291403" cy="3181151"/>
          </a:xfrm>
        </p:spPr>
        <p:txBody>
          <a:bodyPr>
            <a:normAutofit/>
          </a:bodyPr>
          <a:lstStyle>
            <a:lvl1pPr marL="36576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buFont typeface="+mj-lt"/>
              <a:buAutoNum type="arabicPeriod"/>
              <a:tabLst/>
              <a:defRPr sz="2000">
                <a:solidFill>
                  <a:schemeClr val="accent6"/>
                </a:solidFill>
                <a:latin typeface="Time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5146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tabLst/>
              <a:defRPr/>
            </a:pPr>
            <a:r>
              <a:rPr lang="en-US"/>
              <a:t>Click to edit Master text styles</a:t>
            </a:r>
          </a:p>
          <a:p>
            <a:pPr marL="228600" marR="0" lvl="0" indent="-32004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80000"/>
              <a:buFont typeface="+mj-lt"/>
              <a:buAutoNum type="arabicPeriod"/>
              <a:tabLst/>
              <a:defRPr/>
            </a:pPr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12FA5A-5425-9D4A-9C6F-9D6BB0C43366}"/>
              </a:ext>
            </a:extLst>
          </p:cNvPr>
          <p:cNvCxnSpPr>
            <a:cxnSpLocks/>
          </p:cNvCxnSpPr>
          <p:nvPr userDrawn="1"/>
        </p:nvCxnSpPr>
        <p:spPr>
          <a:xfrm>
            <a:off x="6106160" y="-57543"/>
            <a:ext cx="0" cy="6915543"/>
          </a:xfrm>
          <a:prstGeom prst="line">
            <a:avLst/>
          </a:prstGeom>
          <a:ln>
            <a:gradFill flip="none" rotWithShape="1"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2700000" scaled="0"/>
              <a:tileRect/>
            </a:gra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19AE8E3-EF7B-F441-93B3-228673B018B7}"/>
              </a:ext>
            </a:extLst>
          </p:cNvPr>
          <p:cNvCxnSpPr>
            <a:cxnSpLocks/>
          </p:cNvCxnSpPr>
          <p:nvPr userDrawn="1"/>
        </p:nvCxnSpPr>
        <p:spPr>
          <a:xfrm>
            <a:off x="6106160" y="-57543"/>
            <a:ext cx="0" cy="7080135"/>
          </a:xfrm>
          <a:prstGeom prst="line">
            <a:avLst/>
          </a:prstGeom>
          <a:ln w="6350">
            <a:gradFill flip="none" rotWithShape="1"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2700000" scaled="0"/>
              <a:tileRect/>
            </a:gra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0" name="Picture 19" descr="Icon&#10;&#10;Description automatically generated with medium confidence">
            <a:extLst>
              <a:ext uri="{FF2B5EF4-FFF2-40B4-BE49-F238E27FC236}">
                <a16:creationId xmlns:a16="http://schemas.microsoft.com/office/drawing/2014/main" id="{DD070A6E-64DC-2F41-9A40-2D85E3663D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03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4351B81-FE14-984B-81F3-C69CA9CF969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62709" y="384050"/>
            <a:ext cx="11466575" cy="59436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889173-9CC4-384F-87ED-3C126C08FB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789" r="695" b="11859"/>
          <a:stretch/>
        </p:blipFill>
        <p:spPr>
          <a:xfrm>
            <a:off x="362715" y="384049"/>
            <a:ext cx="11466571" cy="597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48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plac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4351B81-FE14-984B-81F3-C69CA9CF969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362709" y="384050"/>
            <a:ext cx="11466575" cy="59723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88446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44D2869-1122-FD4F-93D1-E6818DABA31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67976" y="3134047"/>
            <a:ext cx="10385823" cy="1305500"/>
          </a:xfrm>
        </p:spPr>
        <p:txBody>
          <a:bodyPr anchor="t">
            <a:normAutofit/>
          </a:bodyPr>
          <a:lstStyle>
            <a:lvl1pPr algn="ctr">
              <a:defRPr sz="4000">
                <a:solidFill>
                  <a:schemeClr val="accent5"/>
                </a:solidFill>
              </a:defRPr>
            </a:lvl1pPr>
          </a:lstStyle>
          <a:p>
            <a:r>
              <a:rPr lang="en-US"/>
              <a:t>Section Title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5525A9-A6AD-A44B-801E-7959EE0923FD}"/>
              </a:ext>
            </a:extLst>
          </p:cNvPr>
          <p:cNvSpPr/>
          <p:nvPr userDrawn="1"/>
        </p:nvSpPr>
        <p:spPr>
          <a:xfrm>
            <a:off x="355600" y="385065"/>
            <a:ext cx="11480800" cy="5971285"/>
          </a:xfrm>
          <a:prstGeom prst="rect">
            <a:avLst/>
          </a:prstGeom>
          <a:noFill/>
          <a:ln w="6350">
            <a:gradFill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504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L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101" y="3148547"/>
            <a:ext cx="11230346" cy="1434085"/>
          </a:xfrm>
        </p:spPr>
        <p:txBody>
          <a:bodyPr anchor="t">
            <a:normAutofit/>
          </a:bodyPr>
          <a:lstStyle>
            <a:lvl1pPr algn="ctr">
              <a:defRPr sz="4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32C1C1AA-2B7A-4945-8F1C-3684E28E4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0DA1228-7D2D-F747-9CD9-30F83FE96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6101" y="5114924"/>
            <a:ext cx="5276113" cy="105195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58DDCAA-666B-BB40-B3E0-9F6817656A50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6185784" y="5114924"/>
            <a:ext cx="5276113" cy="1051959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CB49188-E5FA-E44D-BB8D-3EFB7DD66260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D94DB9D-64AE-3246-A5A1-033C88981041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1315120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L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32C1C1AA-2B7A-4945-8F1C-3684E28E4E8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07510" y="396775"/>
            <a:ext cx="537926" cy="381031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0DA1228-7D2D-F747-9CD9-30F83FE96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6101" y="2463800"/>
            <a:ext cx="8529676" cy="2651125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spcAft>
                <a:spcPts val="1400"/>
              </a:spcAft>
              <a:buNone/>
              <a:defRPr sz="2200" b="0" i="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1D07B40-2FFE-E84A-8C1D-66AF3BE4D38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76101" y="5209658"/>
            <a:ext cx="5276113" cy="1051959"/>
          </a:xfrm>
        </p:spPr>
        <p:txBody>
          <a:bodyPr anchor="b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300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0D6F4D12-C76D-594A-8366-6BDB7BA91D9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476101" y="241683"/>
            <a:ext cx="5619899" cy="497012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Presentation Name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5A7115C3-295D-ED43-9822-703965AFF1A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476100" y="698668"/>
            <a:ext cx="5619899" cy="581486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Subsection</a:t>
            </a:r>
          </a:p>
        </p:txBody>
      </p:sp>
    </p:spTree>
    <p:extLst>
      <p:ext uri="{BB962C8B-B14F-4D97-AF65-F5344CB8AC3E}">
        <p14:creationId xmlns:p14="http://schemas.microsoft.com/office/powerpoint/2010/main" val="1691900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05971-6ECE-3048-89D4-C8CDCDF8108F}" type="datetime4">
              <a:rPr lang="en-US" smtClean="0"/>
              <a:t>October 16, 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F19FF4C-6E22-8645-B7ED-109F195808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471D03-3865-D34B-8E7F-4D9212E48FF0}"/>
              </a:ext>
            </a:extLst>
          </p:cNvPr>
          <p:cNvSpPr/>
          <p:nvPr userDrawn="1"/>
        </p:nvSpPr>
        <p:spPr>
          <a:xfrm>
            <a:off x="-1336363" y="4289458"/>
            <a:ext cx="1143775" cy="6044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BC954E-AAA1-BD40-A56D-98BAB934B2A6}"/>
              </a:ext>
            </a:extLst>
          </p:cNvPr>
          <p:cNvSpPr/>
          <p:nvPr userDrawn="1"/>
        </p:nvSpPr>
        <p:spPr>
          <a:xfrm>
            <a:off x="-1321905" y="276999"/>
            <a:ext cx="1129317" cy="59912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1131E6-79A8-1248-9C11-D19D84E4070A}"/>
              </a:ext>
            </a:extLst>
          </p:cNvPr>
          <p:cNvSpPr/>
          <p:nvPr userDrawn="1"/>
        </p:nvSpPr>
        <p:spPr>
          <a:xfrm>
            <a:off x="-1336363" y="3593426"/>
            <a:ext cx="1143775" cy="60677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6EED77-DA3A-C246-8826-3C95DA6290B2}"/>
              </a:ext>
            </a:extLst>
          </p:cNvPr>
          <p:cNvSpPr/>
          <p:nvPr userDrawn="1"/>
        </p:nvSpPr>
        <p:spPr>
          <a:xfrm>
            <a:off x="-1336362" y="941894"/>
            <a:ext cx="1129316" cy="59912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926DDE-1973-9249-8B67-79F28A67A5CC}"/>
              </a:ext>
            </a:extLst>
          </p:cNvPr>
          <p:cNvSpPr/>
          <p:nvPr userDrawn="1"/>
        </p:nvSpPr>
        <p:spPr>
          <a:xfrm>
            <a:off x="-1336363" y="4983173"/>
            <a:ext cx="1129315" cy="6044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2ADD5C-05AF-2849-808E-5A5329FE307B}"/>
              </a:ext>
            </a:extLst>
          </p:cNvPr>
          <p:cNvSpPr/>
          <p:nvPr userDrawn="1"/>
        </p:nvSpPr>
        <p:spPr>
          <a:xfrm>
            <a:off x="-1336363" y="2268952"/>
            <a:ext cx="1129315" cy="5838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1331D78-EB57-CF49-B681-1FFB250F2AA3}"/>
              </a:ext>
            </a:extLst>
          </p:cNvPr>
          <p:cNvCxnSpPr>
            <a:cxnSpLocks/>
          </p:cNvCxnSpPr>
          <p:nvPr userDrawn="1"/>
        </p:nvCxnSpPr>
        <p:spPr>
          <a:xfrm>
            <a:off x="-229369" y="276999"/>
            <a:ext cx="0" cy="599123"/>
          </a:xfrm>
          <a:prstGeom prst="line">
            <a:avLst/>
          </a:prstGeom>
          <a:ln w="82550">
            <a:gradFill flip="none" rotWithShape="1">
              <a:gsLst>
                <a:gs pos="0">
                  <a:srgbClr val="FEEEB6"/>
                </a:gs>
                <a:gs pos="100000">
                  <a:srgbClr val="B49248"/>
                </a:gs>
              </a:gsLst>
              <a:lin ang="2700000" scaled="0"/>
              <a:tileRect/>
            </a:gra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181A33-7A78-A745-B85F-272ACD897C6A}"/>
              </a:ext>
            </a:extLst>
          </p:cNvPr>
          <p:cNvSpPr txBox="1"/>
          <p:nvPr userDrawn="1"/>
        </p:nvSpPr>
        <p:spPr>
          <a:xfrm>
            <a:off x="-1321904" y="276999"/>
            <a:ext cx="671342" cy="525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Black</a:t>
            </a:r>
            <a:br>
              <a:rPr lang="en-US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1c1c1c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FE2321-9A11-C64F-94E7-483770247088}"/>
              </a:ext>
            </a:extLst>
          </p:cNvPr>
          <p:cNvSpPr txBox="1"/>
          <p:nvPr userDrawn="1"/>
        </p:nvSpPr>
        <p:spPr>
          <a:xfrm>
            <a:off x="-1336363" y="2268952"/>
            <a:ext cx="685801" cy="525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White</a:t>
            </a:r>
          </a:p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FFFFFF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7381ED-C72B-874C-B467-99E2F441CCAD}"/>
              </a:ext>
            </a:extLst>
          </p:cNvPr>
          <p:cNvSpPr txBox="1"/>
          <p:nvPr userDrawn="1"/>
        </p:nvSpPr>
        <p:spPr>
          <a:xfrm>
            <a:off x="-1321904" y="936874"/>
            <a:ext cx="812334" cy="52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Light Grey</a:t>
            </a:r>
            <a:b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00"/>
              <a:t>E4E4E4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FF914F-CFCB-D848-ADFF-6E9476EB121C}"/>
              </a:ext>
            </a:extLst>
          </p:cNvPr>
          <p:cNvSpPr/>
          <p:nvPr userDrawn="1"/>
        </p:nvSpPr>
        <p:spPr>
          <a:xfrm>
            <a:off x="-1336363" y="1605423"/>
            <a:ext cx="1129315" cy="59912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FD0814-E463-9D45-AEB0-1B8834E02DA1}"/>
              </a:ext>
            </a:extLst>
          </p:cNvPr>
          <p:cNvSpPr txBox="1"/>
          <p:nvPr userDrawn="1"/>
        </p:nvSpPr>
        <p:spPr>
          <a:xfrm>
            <a:off x="-1301584" y="1624347"/>
            <a:ext cx="792014" cy="52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Dark Grey</a:t>
            </a:r>
            <a:br>
              <a:rPr lang="en-US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00">
                <a:solidFill>
                  <a:schemeClr val="bg1"/>
                </a:solidFill>
              </a:rPr>
              <a:t>777777</a:t>
            </a:r>
            <a:endParaRPr lang="en-US" sz="1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5062F4-50A3-5F4D-97CC-2E68DAC9E8D1}"/>
              </a:ext>
            </a:extLst>
          </p:cNvPr>
          <p:cNvSpPr txBox="1"/>
          <p:nvPr userDrawn="1"/>
        </p:nvSpPr>
        <p:spPr>
          <a:xfrm>
            <a:off x="-1336363" y="3588406"/>
            <a:ext cx="685801" cy="52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Sand</a:t>
            </a:r>
          </a:p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/>
              <a:t>E0D5C0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DF9139F-AB33-C942-A4C9-2A932C16E874}"/>
              </a:ext>
            </a:extLst>
          </p:cNvPr>
          <p:cNvSpPr txBox="1"/>
          <p:nvPr userDrawn="1"/>
        </p:nvSpPr>
        <p:spPr>
          <a:xfrm>
            <a:off x="-1336363" y="4289458"/>
            <a:ext cx="685801" cy="52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/>
              <a:t>Highlight</a:t>
            </a:r>
            <a:br>
              <a:rPr lang="en-US" sz="1000"/>
            </a:br>
            <a:r>
              <a:rPr lang="en-US" sz="1000"/>
              <a:t>ECB748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1E3D5FF-412F-3446-9C5A-C792CFFD52B8}"/>
              </a:ext>
            </a:extLst>
          </p:cNvPr>
          <p:cNvSpPr txBox="1"/>
          <p:nvPr userDrawn="1"/>
        </p:nvSpPr>
        <p:spPr>
          <a:xfrm>
            <a:off x="-1336363" y="4983233"/>
            <a:ext cx="685801" cy="52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/>
              <a:t>Sky</a:t>
            </a:r>
            <a:br>
              <a:rPr lang="en-US" sz="1000"/>
            </a:br>
            <a:r>
              <a:rPr lang="en-US" sz="1000"/>
              <a:t>B3C9CD</a:t>
            </a: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7B308F8-FDBB-D94E-AAD4-B7C8DE6E641C}"/>
              </a:ext>
            </a:extLst>
          </p:cNvPr>
          <p:cNvSpPr/>
          <p:nvPr userDrawn="1"/>
        </p:nvSpPr>
        <p:spPr>
          <a:xfrm>
            <a:off x="-1336363" y="2917223"/>
            <a:ext cx="1143775" cy="606777"/>
          </a:xfrm>
          <a:prstGeom prst="rect">
            <a:avLst/>
          </a:prstGeom>
          <a:solidFill>
            <a:srgbClr val="F5F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5CE59B3-A31D-5B49-A390-48365EC49154}"/>
              </a:ext>
            </a:extLst>
          </p:cNvPr>
          <p:cNvSpPr txBox="1"/>
          <p:nvPr userDrawn="1"/>
        </p:nvSpPr>
        <p:spPr>
          <a:xfrm>
            <a:off x="-1336363" y="2933768"/>
            <a:ext cx="685801" cy="525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Cream</a:t>
            </a:r>
          </a:p>
          <a:p>
            <a:pPr>
              <a:lnSpc>
                <a:spcPct val="150000"/>
              </a:lnSpc>
              <a:buClr>
                <a:srgbClr val="D2B16D"/>
              </a:buClr>
              <a:buSzPct val="70000"/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F5F3EF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7B4DBEA-F44D-1D46-88A3-F25117523E43}"/>
              </a:ext>
            </a:extLst>
          </p:cNvPr>
          <p:cNvSpPr txBox="1"/>
          <p:nvPr userDrawn="1"/>
        </p:nvSpPr>
        <p:spPr>
          <a:xfrm>
            <a:off x="-1378395" y="0"/>
            <a:ext cx="11293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spc="100" baseline="0">
                <a:latin typeface="+mj-lt"/>
              </a:rPr>
              <a:t>Colors:</a:t>
            </a:r>
          </a:p>
        </p:txBody>
      </p:sp>
    </p:spTree>
    <p:extLst>
      <p:ext uri="{BB962C8B-B14F-4D97-AF65-F5344CB8AC3E}">
        <p14:creationId xmlns:p14="http://schemas.microsoft.com/office/powerpoint/2010/main" val="132896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88" r:id="rId2"/>
    <p:sldLayoutId id="2147483674" r:id="rId3"/>
    <p:sldLayoutId id="2147483676" r:id="rId4"/>
    <p:sldLayoutId id="2147483677" r:id="rId5"/>
    <p:sldLayoutId id="2147483689" r:id="rId6"/>
    <p:sldLayoutId id="2147483678" r:id="rId7"/>
    <p:sldLayoutId id="2147483663" r:id="rId8"/>
    <p:sldLayoutId id="2147483681" r:id="rId9"/>
    <p:sldLayoutId id="2147483682" r:id="rId10"/>
    <p:sldLayoutId id="2147483679" r:id="rId11"/>
    <p:sldLayoutId id="2147483680" r:id="rId12"/>
    <p:sldLayoutId id="2147483690" r:id="rId13"/>
    <p:sldLayoutId id="2147483683" r:id="rId14"/>
    <p:sldLayoutId id="2147483685" r:id="rId15"/>
    <p:sldLayoutId id="2147483684" r:id="rId16"/>
    <p:sldLayoutId id="2147483692" r:id="rId17"/>
    <p:sldLayoutId id="2147483686" r:id="rId18"/>
    <p:sldLayoutId id="2147483691" r:id="rId19"/>
    <p:sldLayoutId id="2147483693" r:id="rId20"/>
    <p:sldLayoutId id="2147483687" r:id="rId21"/>
    <p:sldLayoutId id="2147483673" r:id="rId22"/>
    <p:sldLayoutId id="2147483703" r:id="rId23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baseline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gplot2.tidyverse.org/reference/geom_point.html" TargetMode="External"/><Relationship Id="rId2" Type="http://schemas.openxmlformats.org/officeDocument/2006/relationships/hyperlink" Target="https://ggplot2.tidyverse.org/reference/ggplot.html" TargetMode="Externa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s://ggplot2.tidyverse.org/reference/geom_bar.html" TargetMode="External"/><Relationship Id="rId5" Type="http://schemas.openxmlformats.org/officeDocument/2006/relationships/hyperlink" Target="https://ggplot2.tidyverse.org/reference/geom_boxplot.html" TargetMode="External"/><Relationship Id="rId4" Type="http://schemas.openxmlformats.org/officeDocument/2006/relationships/hyperlink" Target="https://ggplot2.tidyverse.org/reference/aes.html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4A00BA-B442-AC46-A209-60010293B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3767" y="1822396"/>
            <a:ext cx="5461263" cy="1754326"/>
          </a:xfrm>
        </p:spPr>
        <p:txBody>
          <a:bodyPr anchor="t" anchorCtr="0">
            <a:spAutoFit/>
          </a:bodyPr>
          <a:lstStyle/>
          <a:p>
            <a:r>
              <a:rPr lang="en-US" b="1" dirty="0">
                <a:latin typeface="Arial"/>
                <a:cs typeface="Arial"/>
              </a:rPr>
              <a:t>CPBP 8306: </a:t>
            </a:r>
            <a:br>
              <a:rPr lang="en-US" b="1" dirty="0">
                <a:latin typeface="Arial"/>
                <a:cs typeface="Arial"/>
              </a:rPr>
            </a:br>
            <a:r>
              <a:rPr lang="en-US" dirty="0">
                <a:latin typeface="Arial"/>
                <a:cs typeface="Arial"/>
              </a:rPr>
              <a:t>Statistics &amp; visualization day 1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CF0F30-04CD-FA43-878A-47D90E9159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4025" y="3588818"/>
            <a:ext cx="1739198" cy="365125"/>
          </a:xfrm>
        </p:spPr>
        <p:txBody>
          <a:bodyPr/>
          <a:lstStyle/>
          <a:p>
            <a:r>
              <a:rPr lang="en-US" dirty="0"/>
              <a:t>October 17, 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7CD009-906D-2F3D-4E2A-DCAA80E86FD1}"/>
              </a:ext>
            </a:extLst>
          </p:cNvPr>
          <p:cNvSpPr txBox="1"/>
          <p:nvPr/>
        </p:nvSpPr>
        <p:spPr>
          <a:xfrm>
            <a:off x="493767" y="3966039"/>
            <a:ext cx="4039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Stevenson Science &amp; Engineering Library</a:t>
            </a:r>
          </a:p>
          <a:p>
            <a:r>
              <a:rPr lang="en-US" dirty="0">
                <a:solidFill>
                  <a:schemeClr val="bg1"/>
                </a:solidFill>
              </a:rPr>
              <a:t>Joshua </a:t>
            </a:r>
            <a:r>
              <a:rPr lang="en-US" dirty="0" err="1">
                <a:solidFill>
                  <a:schemeClr val="bg1"/>
                </a:solidFill>
              </a:rPr>
              <a:t>Borycz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175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D0422-65AA-59B8-086E-56A3839E6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4EE5D-1C7C-4F4D-391D-E97EEEC1F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3088" y="3102625"/>
            <a:ext cx="10385823" cy="652750"/>
          </a:xfrm>
        </p:spPr>
        <p:txBody>
          <a:bodyPr/>
          <a:lstStyle/>
          <a:p>
            <a:r>
              <a:rPr lang="en-US" b="1" dirty="0"/>
              <a:t>Basic univariate statistics</a:t>
            </a:r>
          </a:p>
        </p:txBody>
      </p:sp>
    </p:spTree>
    <p:extLst>
      <p:ext uri="{BB962C8B-B14F-4D97-AF65-F5344CB8AC3E}">
        <p14:creationId xmlns:p14="http://schemas.microsoft.com/office/powerpoint/2010/main" val="1508293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4DC9A-E73A-7DDD-CD6B-785E51E97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78303D65-69B4-E3B8-296E-4CADAED4CD9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49290" y="158945"/>
            <a:ext cx="7211007" cy="674687"/>
          </a:xfrm>
        </p:spPr>
        <p:txBody>
          <a:bodyPr>
            <a:normAutofit/>
          </a:bodyPr>
          <a:lstStyle/>
          <a:p>
            <a:r>
              <a:rPr lang="en-US" b="1" dirty="0"/>
              <a:t>Basic univariate statistics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32A8D62-1927-4213-C4BA-AA37B92B96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1011045"/>
              </p:ext>
            </p:extLst>
          </p:nvPr>
        </p:nvGraphicFramePr>
        <p:xfrm>
          <a:off x="848832" y="837924"/>
          <a:ext cx="10494335" cy="5789588"/>
        </p:xfrm>
        <a:graphic>
          <a:graphicData uri="http://schemas.openxmlformats.org/drawingml/2006/table">
            <a:tbl>
              <a:tblPr firstRow="1" firstCol="1" lastRow="1" lastCol="1">
                <a:tableStyleId>{616DA210-FB5B-4158-B5E0-FEB733F419BA}</a:tableStyleId>
              </a:tblPr>
              <a:tblGrid>
                <a:gridCol w="2514177">
                  <a:extLst>
                    <a:ext uri="{9D8B030D-6E8A-4147-A177-3AD203B41FA5}">
                      <a16:colId xmlns:a16="http://schemas.microsoft.com/office/drawing/2014/main" val="3858079237"/>
                    </a:ext>
                  </a:extLst>
                </a:gridCol>
                <a:gridCol w="2514177">
                  <a:extLst>
                    <a:ext uri="{9D8B030D-6E8A-4147-A177-3AD203B41FA5}">
                      <a16:colId xmlns:a16="http://schemas.microsoft.com/office/drawing/2014/main" val="2827944334"/>
                    </a:ext>
                  </a:extLst>
                </a:gridCol>
                <a:gridCol w="3020493">
                  <a:extLst>
                    <a:ext uri="{9D8B030D-6E8A-4147-A177-3AD203B41FA5}">
                      <a16:colId xmlns:a16="http://schemas.microsoft.com/office/drawing/2014/main" val="2366688939"/>
                    </a:ext>
                  </a:extLst>
                </a:gridCol>
                <a:gridCol w="2445488">
                  <a:extLst>
                    <a:ext uri="{9D8B030D-6E8A-4147-A177-3AD203B41FA5}">
                      <a16:colId xmlns:a16="http://schemas.microsoft.com/office/drawing/2014/main" val="2181743806"/>
                    </a:ext>
                  </a:extLst>
                </a:gridCol>
              </a:tblGrid>
              <a:tr h="668948"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Function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Data Type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Brief Explanation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1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Example Variables</a:t>
                      </a:r>
                    </a:p>
                  </a:txBody>
                  <a:tcPr marL="54392" marR="54392" marT="0" marB="0"/>
                </a:tc>
                <a:extLst>
                  <a:ext uri="{0D108BD9-81ED-4DB2-BD59-A6C34878D82A}">
                    <a16:rowId xmlns:a16="http://schemas.microsoft.com/office/drawing/2014/main" val="2297767017"/>
                  </a:ext>
                </a:extLst>
              </a:tr>
              <a:tr h="515612"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t-test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Compares the means of two groups to determine if they are statistically different.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Height, test scores</a:t>
                      </a:r>
                    </a:p>
                  </a:txBody>
                  <a:tcPr marL="54392" marR="54392" marT="0" marB="0"/>
                </a:tc>
                <a:extLst>
                  <a:ext uri="{0D108BD9-81ED-4DB2-BD59-A6C34878D82A}">
                    <a16:rowId xmlns:a16="http://schemas.microsoft.com/office/drawing/2014/main" val="1888400786"/>
                  </a:ext>
                </a:extLst>
              </a:tr>
              <a:tr h="515612"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Two sample t-test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Compares the means of two independent groups to determine if they are significantly different.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Income, education level</a:t>
                      </a:r>
                    </a:p>
                  </a:txBody>
                  <a:tcPr marL="54392" marR="54392" marT="0" marB="0"/>
                </a:tc>
                <a:extLst>
                  <a:ext uri="{0D108BD9-81ED-4DB2-BD59-A6C34878D82A}">
                    <a16:rowId xmlns:a16="http://schemas.microsoft.com/office/drawing/2014/main" val="1687158409"/>
                  </a:ext>
                </a:extLst>
              </a:tr>
              <a:tr h="687483"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Paired t-test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Compares the means of two related groups, such as before and after measurements on the same individuals.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Blood pressure before and after treatment</a:t>
                      </a:r>
                    </a:p>
                  </a:txBody>
                  <a:tcPr marL="54392" marR="54392" marT="0" marB="0"/>
                </a:tc>
                <a:extLst>
                  <a:ext uri="{0D108BD9-81ED-4DB2-BD59-A6C34878D82A}">
                    <a16:rowId xmlns:a16="http://schemas.microsoft.com/office/drawing/2014/main" val="800039377"/>
                  </a:ext>
                </a:extLst>
              </a:tr>
              <a:tr h="515612"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Chi-square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Categorical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Tests the independence of two categorical variables in a contingency table.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Gender and voting preference</a:t>
                      </a:r>
                    </a:p>
                  </a:txBody>
                  <a:tcPr marL="54392" marR="54392" marT="0" marB="0"/>
                </a:tc>
                <a:extLst>
                  <a:ext uri="{0D108BD9-81ED-4DB2-BD59-A6C34878D82A}">
                    <a16:rowId xmlns:a16="http://schemas.microsoft.com/office/drawing/2014/main" val="3292553254"/>
                  </a:ext>
                </a:extLst>
              </a:tr>
              <a:tr h="515612"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Correlation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Measures the strength and direction of the linear relationship between two numeric variables.</a:t>
                      </a:r>
                    </a:p>
                  </a:txBody>
                  <a:tcPr marL="54392" marR="54392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Age and income, height and weight</a:t>
                      </a:r>
                    </a:p>
                  </a:txBody>
                  <a:tcPr marL="54392" marR="54392" marT="0" marB="0"/>
                </a:tc>
                <a:extLst>
                  <a:ext uri="{0D108BD9-81ED-4DB2-BD59-A6C34878D82A}">
                    <a16:rowId xmlns:a16="http://schemas.microsoft.com/office/drawing/2014/main" val="670746421"/>
                  </a:ext>
                </a:extLst>
              </a:tr>
              <a:tr h="687483"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Linear model</a:t>
                      </a:r>
                    </a:p>
                  </a:txBody>
                  <a:tcPr marL="54392" marR="5439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54392" marR="5439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Fits a linear regression model to predict a numeric dependent variable from one or more numeric independent variables.</a:t>
                      </a:r>
                    </a:p>
                  </a:txBody>
                  <a:tcPr marL="54392" marR="5439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Sales and advertising budget, test scores and study time</a:t>
                      </a:r>
                    </a:p>
                  </a:txBody>
                  <a:tcPr marL="54392" marR="54392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1859709"/>
                  </a:ext>
                </a:extLst>
              </a:tr>
              <a:tr h="687483"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ANOVA</a:t>
                      </a:r>
                    </a:p>
                  </a:txBody>
                  <a:tcPr marL="54392" marR="5439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54392" marR="5439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Analyzes the variance in a numeric dependent variable explained by one or more categorical independent variables.</a:t>
                      </a:r>
                    </a:p>
                  </a:txBody>
                  <a:tcPr marL="54392" marR="5439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180"/>
                        </a:spcBef>
                        <a:spcAft>
                          <a:spcPts val="180"/>
                        </a:spcAft>
                      </a:pPr>
                      <a:r>
                        <a:rPr lang="en-US" sz="1400" b="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Test scores and teaching method</a:t>
                      </a:r>
                    </a:p>
                  </a:txBody>
                  <a:tcPr marL="54392" marR="54392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8512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9221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784A5-EAC3-565A-805E-72C3700B4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6EE85F0F-CDFB-1BB9-3EF2-17CE4E41E8E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49290" y="158945"/>
            <a:ext cx="7211007" cy="674687"/>
          </a:xfrm>
        </p:spPr>
        <p:txBody>
          <a:bodyPr>
            <a:normAutofit/>
          </a:bodyPr>
          <a:lstStyle/>
          <a:p>
            <a:r>
              <a:rPr lang="en-US" b="1" dirty="0"/>
              <a:t>Basic plots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47C46A-B599-0D44-8DBF-3CF0B9271D41}"/>
              </a:ext>
            </a:extLst>
          </p:cNvPr>
          <p:cNvSpPr txBox="1"/>
          <p:nvPr/>
        </p:nvSpPr>
        <p:spPr>
          <a:xfrm>
            <a:off x="502389" y="1223042"/>
            <a:ext cx="6026002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plot(): The workhorse function for creating a variety of plots, including scatter plots, line plots, and bar plots.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hist(): Creates a histogram.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boxplot(): Creates a box-and-whisker plot.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barplot</a:t>
            </a:r>
            <a:r>
              <a:rPr lang="en-US" sz="20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(): Creates a bar plot.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Base R plots are not the prettiest and require some effort to improve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Grammar of graphics plots (ggplot2) allows for easy addition of data and aesthetic layers</a:t>
            </a:r>
            <a:endParaRPr lang="en-US" sz="2000" b="0" i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 descr="A graph of black dots&#10;&#10;Description automatically generated">
            <a:extLst>
              <a:ext uri="{FF2B5EF4-FFF2-40B4-BE49-F238E27FC236}">
                <a16:creationId xmlns:a16="http://schemas.microsoft.com/office/drawing/2014/main" id="{0CDE4CC7-D2DC-577C-1E8B-FDCB18BD6E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697" y="459092"/>
            <a:ext cx="3164253" cy="2291686"/>
          </a:xfrm>
          <a:prstGeom prst="rect">
            <a:avLst/>
          </a:prstGeom>
        </p:spPr>
      </p:pic>
      <p:pic>
        <p:nvPicPr>
          <p:cNvPr id="8" name="Picture 7" descr="A graph of a school age&#10;&#10;Description automatically generated">
            <a:extLst>
              <a:ext uri="{FF2B5EF4-FFF2-40B4-BE49-F238E27FC236}">
                <a16:creationId xmlns:a16="http://schemas.microsoft.com/office/drawing/2014/main" id="{6F362AAB-B520-69F5-5711-9F240504D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0697" y="4430287"/>
            <a:ext cx="3100531" cy="2179011"/>
          </a:xfrm>
          <a:prstGeom prst="rect">
            <a:avLst/>
          </a:prstGeom>
        </p:spPr>
      </p:pic>
      <p:pic>
        <p:nvPicPr>
          <p:cNvPr id="10" name="Picture 9" descr="A diagram of a group of people&#10;&#10;Description automatically generated">
            <a:extLst>
              <a:ext uri="{FF2B5EF4-FFF2-40B4-BE49-F238E27FC236}">
                <a16:creationId xmlns:a16="http://schemas.microsoft.com/office/drawing/2014/main" id="{6D31429D-D1A2-8488-9FB5-E64D4D9402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1731" y="2804446"/>
            <a:ext cx="3100531" cy="223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077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7E4C83-622E-88B0-2D63-A9FDD08E4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91880-7FDA-D508-92B1-6200FEA3B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3088" y="3102625"/>
            <a:ext cx="10385823" cy="652750"/>
          </a:xfrm>
        </p:spPr>
        <p:txBody>
          <a:bodyPr/>
          <a:lstStyle/>
          <a:p>
            <a:r>
              <a:rPr lang="en-US" b="1" dirty="0"/>
              <a:t>Grammar of Graphics Plots (ggplot2)</a:t>
            </a:r>
          </a:p>
        </p:txBody>
      </p:sp>
    </p:spTree>
    <p:extLst>
      <p:ext uri="{BB962C8B-B14F-4D97-AF65-F5344CB8AC3E}">
        <p14:creationId xmlns:p14="http://schemas.microsoft.com/office/powerpoint/2010/main" val="322904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743" y="287716"/>
            <a:ext cx="11156257" cy="673981"/>
          </a:xfrm>
        </p:spPr>
        <p:txBody>
          <a:bodyPr/>
          <a:lstStyle/>
          <a:p>
            <a:r>
              <a:rPr lang="en-US" b="1" dirty="0"/>
              <a:t>Grammar of graphics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800100" y="1089295"/>
            <a:ext cx="10487391" cy="757130"/>
          </a:xfrm>
        </p:spPr>
        <p:txBody>
          <a:bodyPr>
            <a:spAutoFit/>
          </a:bodyPr>
          <a:lstStyle/>
          <a:p>
            <a:r>
              <a:rPr lang="en-US" altLang="en-US" sz="2400" dirty="0"/>
              <a:t>ggplot2 </a:t>
            </a:r>
            <a:r>
              <a:rPr lang="en-US" altLang="en-US" sz="2400" u="sng" dirty="0"/>
              <a:t>breaks plots up into layers/components </a:t>
            </a:r>
            <a:r>
              <a:rPr lang="en-US" altLang="en-US" sz="2400" dirty="0"/>
              <a:t>so that new data can be added simply</a:t>
            </a:r>
            <a:endParaRPr lang="en-US" altLang="en-US" sz="2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7519FC-3E26-0D4E-9176-EF8E9CA8E20F}"/>
              </a:ext>
            </a:extLst>
          </p:cNvPr>
          <p:cNvSpPr txBox="1">
            <a:spLocks/>
          </p:cNvSpPr>
          <p:nvPr/>
        </p:nvSpPr>
        <p:spPr>
          <a:xfrm>
            <a:off x="1409700" y="2417970"/>
            <a:ext cx="10169339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b="1" dirty="0"/>
              <a:t>Data</a:t>
            </a:r>
            <a:r>
              <a:rPr lang="en-US" dirty="0"/>
              <a:t>: ggplot2(data)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BC6677D-C4AF-7E4F-9764-F9D89E68CC27}"/>
              </a:ext>
            </a:extLst>
          </p:cNvPr>
          <p:cNvSpPr txBox="1">
            <a:spLocks/>
          </p:cNvSpPr>
          <p:nvPr/>
        </p:nvSpPr>
        <p:spPr>
          <a:xfrm>
            <a:off x="1409700" y="2861918"/>
            <a:ext cx="9531569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b="1" dirty="0"/>
              <a:t>Aesthetics</a:t>
            </a:r>
            <a:r>
              <a:rPr lang="en-US" dirty="0"/>
              <a:t>: ggplot2(</a:t>
            </a:r>
            <a:r>
              <a:rPr lang="en-US" dirty="0" err="1"/>
              <a:t>data,</a:t>
            </a:r>
            <a:r>
              <a:rPr lang="en-US" b="1" dirty="0" err="1"/>
              <a:t>aes</a:t>
            </a:r>
            <a:r>
              <a:rPr lang="en-US" b="1" dirty="0"/>
              <a:t>(x=year, y=</a:t>
            </a:r>
            <a:r>
              <a:rPr lang="en-US" b="1" dirty="0" err="1"/>
              <a:t>number,color</a:t>
            </a:r>
            <a:r>
              <a:rPr lang="en-US" b="1" dirty="0"/>
              <a:t>=name)</a:t>
            </a:r>
            <a:r>
              <a:rPr lang="en-US" dirty="0"/>
              <a:t>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DBBB757-D5CA-8C4A-B228-FDE3ABFF20CE}"/>
              </a:ext>
            </a:extLst>
          </p:cNvPr>
          <p:cNvSpPr txBox="1">
            <a:spLocks/>
          </p:cNvSpPr>
          <p:nvPr/>
        </p:nvSpPr>
        <p:spPr>
          <a:xfrm>
            <a:off x="1409700" y="3296147"/>
            <a:ext cx="9531569" cy="710451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b="1" dirty="0"/>
              <a:t>Geometries</a:t>
            </a:r>
            <a:r>
              <a:rPr lang="en-US" dirty="0"/>
              <a:t>: ggplot2(</a:t>
            </a:r>
            <a:r>
              <a:rPr lang="en-US" dirty="0" err="1"/>
              <a:t>data,aes</a:t>
            </a:r>
            <a:r>
              <a:rPr lang="en-US" dirty="0"/>
              <a:t>(x=</a:t>
            </a:r>
            <a:r>
              <a:rPr lang="en-US" dirty="0" err="1"/>
              <a:t>year,y</a:t>
            </a:r>
            <a:r>
              <a:rPr lang="en-US" dirty="0"/>
              <a:t>=</a:t>
            </a:r>
            <a:r>
              <a:rPr lang="en-US" dirty="0" err="1"/>
              <a:t>number,color</a:t>
            </a:r>
            <a:r>
              <a:rPr lang="en-US" dirty="0"/>
              <a:t>=name)) +</a:t>
            </a:r>
          </a:p>
          <a:p>
            <a:pPr marL="457200" lvl="1" indent="0">
              <a:buNone/>
            </a:pPr>
            <a:r>
              <a:rPr lang="en-US" sz="2000" dirty="0"/>
              <a:t>		                 </a:t>
            </a:r>
            <a:r>
              <a:rPr lang="en-US" sz="2000" b="1" dirty="0" err="1"/>
              <a:t>geom_line</a:t>
            </a:r>
            <a:r>
              <a:rPr lang="en-US" sz="2000" b="1" dirty="0"/>
              <a:t>()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914F375-1808-E34C-A9D1-34BD08D313F0}"/>
              </a:ext>
            </a:extLst>
          </p:cNvPr>
          <p:cNvSpPr txBox="1">
            <a:spLocks/>
          </p:cNvSpPr>
          <p:nvPr/>
        </p:nvSpPr>
        <p:spPr>
          <a:xfrm>
            <a:off x="1104901" y="1947517"/>
            <a:ext cx="2479128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 dirty="0"/>
              <a:t>Core elements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03D3DB4-8D5E-4843-B263-3C67FB51160A}"/>
              </a:ext>
            </a:extLst>
          </p:cNvPr>
          <p:cNvSpPr txBox="1">
            <a:spLocks/>
          </p:cNvSpPr>
          <p:nvPr/>
        </p:nvSpPr>
        <p:spPr>
          <a:xfrm>
            <a:off x="1104900" y="4114248"/>
            <a:ext cx="3953265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b="1" dirty="0"/>
              <a:t>Optional elements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4290681-70B8-C442-8E92-1FA5B5262064}"/>
              </a:ext>
            </a:extLst>
          </p:cNvPr>
          <p:cNvSpPr txBox="1">
            <a:spLocks/>
          </p:cNvSpPr>
          <p:nvPr/>
        </p:nvSpPr>
        <p:spPr>
          <a:xfrm>
            <a:off x="1416326" y="4583668"/>
            <a:ext cx="5678157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b="1" dirty="0"/>
              <a:t>Facets</a:t>
            </a:r>
            <a:r>
              <a:rPr lang="en-US" dirty="0"/>
              <a:t>: + </a:t>
            </a:r>
            <a:r>
              <a:rPr lang="en-US" dirty="0" err="1"/>
              <a:t>facet_wrap</a:t>
            </a:r>
            <a:r>
              <a:rPr lang="en-US" dirty="0"/>
              <a:t>(~year, </a:t>
            </a:r>
            <a:r>
              <a:rPr lang="en-US" dirty="0" err="1"/>
              <a:t>nrow</a:t>
            </a:r>
            <a:r>
              <a:rPr lang="en-US" dirty="0"/>
              <a:t>=10)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0274B98-B5A9-A943-B939-47B142FC9116}"/>
              </a:ext>
            </a:extLst>
          </p:cNvPr>
          <p:cNvSpPr txBox="1">
            <a:spLocks/>
          </p:cNvSpPr>
          <p:nvPr/>
        </p:nvSpPr>
        <p:spPr>
          <a:xfrm>
            <a:off x="1422953" y="5054120"/>
            <a:ext cx="7973296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b="1" dirty="0"/>
              <a:t>Coordinates</a:t>
            </a:r>
            <a:r>
              <a:rPr lang="en-US" dirty="0"/>
              <a:t>: + </a:t>
            </a:r>
            <a:r>
              <a:rPr lang="en-US" dirty="0" err="1"/>
              <a:t>scale_x_continuous</a:t>
            </a:r>
            <a:r>
              <a:rPr lang="en-US" dirty="0"/>
              <a:t>() + </a:t>
            </a:r>
            <a:r>
              <a:rPr lang="en-US" dirty="0" err="1"/>
              <a:t>xlab</a:t>
            </a:r>
            <a:r>
              <a:rPr lang="en-US" dirty="0"/>
              <a:t>() + </a:t>
            </a:r>
            <a:r>
              <a:rPr lang="en-US" dirty="0" err="1"/>
              <a:t>ylab</a:t>
            </a:r>
            <a:r>
              <a:rPr lang="en-US" dirty="0"/>
              <a:t>()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AA5B2B9-905A-BD43-9F0A-9CBE2CBC4240}"/>
              </a:ext>
            </a:extLst>
          </p:cNvPr>
          <p:cNvSpPr txBox="1">
            <a:spLocks/>
          </p:cNvSpPr>
          <p:nvPr/>
        </p:nvSpPr>
        <p:spPr>
          <a:xfrm>
            <a:off x="1431236" y="5537824"/>
            <a:ext cx="10687192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b="1" dirty="0"/>
              <a:t>Theme</a:t>
            </a:r>
            <a:r>
              <a:rPr lang="en-US" dirty="0"/>
              <a:t>: + theme(</a:t>
            </a:r>
            <a:r>
              <a:rPr lang="en-US" dirty="0" err="1"/>
              <a:t>legend.position</a:t>
            </a:r>
            <a:r>
              <a:rPr lang="en-US" dirty="0"/>
              <a:t>=“bottom”,</a:t>
            </a:r>
            <a:r>
              <a:rPr lang="en-US" dirty="0" err="1"/>
              <a:t>axis.title</a:t>
            </a:r>
            <a:r>
              <a:rPr lang="en-US" dirty="0"/>
              <a:t>=</a:t>
            </a:r>
            <a:r>
              <a:rPr lang="en-US" dirty="0" err="1"/>
              <a:t>element_text</a:t>
            </a:r>
            <a:r>
              <a:rPr lang="en-US" dirty="0"/>
              <a:t>(size=12))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99342FC-A53B-D77F-EC4D-3496A2CF9189}"/>
              </a:ext>
            </a:extLst>
          </p:cNvPr>
          <p:cNvSpPr txBox="1">
            <a:spLocks/>
          </p:cNvSpPr>
          <p:nvPr/>
        </p:nvSpPr>
        <p:spPr>
          <a:xfrm>
            <a:off x="1416326" y="6053220"/>
            <a:ext cx="10687192" cy="369332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b="0" i="0" kern="1200" spc="150" baseline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b="1" dirty="0"/>
              <a:t>Guides</a:t>
            </a:r>
            <a:r>
              <a:rPr lang="en-US" dirty="0"/>
              <a:t>: + guides(color = </a:t>
            </a:r>
            <a:r>
              <a:rPr lang="en-US" dirty="0" err="1"/>
              <a:t>guide_legend</a:t>
            </a:r>
            <a:r>
              <a:rPr lang="en-US" dirty="0"/>
              <a:t>(</a:t>
            </a:r>
            <a:r>
              <a:rPr lang="en-US" dirty="0" err="1"/>
              <a:t>nrow</a:t>
            </a:r>
            <a:r>
              <a:rPr lang="en-US" dirty="0"/>
              <a:t> = 2))</a:t>
            </a:r>
          </a:p>
        </p:txBody>
      </p:sp>
    </p:spTree>
    <p:extLst>
      <p:ext uri="{BB962C8B-B14F-4D97-AF65-F5344CB8AC3E}">
        <p14:creationId xmlns:p14="http://schemas.microsoft.com/office/powerpoint/2010/main" val="3809372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7" grpId="0"/>
      <p:bldP spid="8" grpId="0" build="p"/>
      <p:bldP spid="9" grpId="0" build="p"/>
      <p:bldP spid="10" grpId="0"/>
      <p:bldP spid="11" grpId="0"/>
      <p:bldP spid="12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743" y="287716"/>
            <a:ext cx="11156257" cy="673981"/>
          </a:xfrm>
        </p:spPr>
        <p:txBody>
          <a:bodyPr/>
          <a:lstStyle/>
          <a:p>
            <a:r>
              <a:rPr lang="en-US" b="1" dirty="0"/>
              <a:t>Loading in data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51AFF6-4705-4D49-A38D-F63924FFC61F}"/>
              </a:ext>
            </a:extLst>
          </p:cNvPr>
          <p:cNvSpPr txBox="1"/>
          <p:nvPr/>
        </p:nvSpPr>
        <p:spPr>
          <a:xfrm>
            <a:off x="1104900" y="1214438"/>
            <a:ext cx="708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spc="150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Load in data and choose aesthetics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91B3DA-B233-2D46-9E32-5D700FF04496}"/>
              </a:ext>
            </a:extLst>
          </p:cNvPr>
          <p:cNvSpPr txBox="1"/>
          <p:nvPr/>
        </p:nvSpPr>
        <p:spPr>
          <a:xfrm>
            <a:off x="1335020" y="2328954"/>
            <a:ext cx="7463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pc="150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ggplot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spc="15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en-US" spc="15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pc="150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mapping=</a:t>
            </a:r>
            <a:r>
              <a:rPr lang="en-US" spc="150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aes</a:t>
            </a:r>
            <a:r>
              <a:rPr lang="en-US" spc="150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(x=year, y=number, fill=name)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+</a:t>
            </a:r>
          </a:p>
          <a:p>
            <a:r>
              <a:rPr lang="en-US" spc="150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geom_col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AF5444-8BB5-1741-A229-C985BC02DC5F}"/>
              </a:ext>
            </a:extLst>
          </p:cNvPr>
          <p:cNvSpPr txBox="1"/>
          <p:nvPr/>
        </p:nvSpPr>
        <p:spPr>
          <a:xfrm>
            <a:off x="1335020" y="1928844"/>
            <a:ext cx="2938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spc="150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Universal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AAABE6-A06F-0844-921C-9E80640EF8D4}"/>
              </a:ext>
            </a:extLst>
          </p:cNvPr>
          <p:cNvSpPr txBox="1"/>
          <p:nvPr/>
        </p:nvSpPr>
        <p:spPr>
          <a:xfrm>
            <a:off x="1335019" y="3696211"/>
            <a:ext cx="7836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pc="150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ggplot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 +</a:t>
            </a:r>
          </a:p>
          <a:p>
            <a:r>
              <a:rPr lang="en-US" spc="150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geom_col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spc="150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en-US" spc="150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mapping=</a:t>
            </a:r>
            <a:r>
              <a:rPr lang="en-US" spc="150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aes</a:t>
            </a:r>
            <a:r>
              <a:rPr lang="en-US" spc="150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(x=year, y=number, fill=name)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338217-5426-A542-B77D-4E8EB6791AD4}"/>
              </a:ext>
            </a:extLst>
          </p:cNvPr>
          <p:cNvSpPr txBox="1"/>
          <p:nvPr/>
        </p:nvSpPr>
        <p:spPr>
          <a:xfrm>
            <a:off x="1335020" y="3305002"/>
            <a:ext cx="2938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spc="150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Individual geometry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A3BA25-F090-AF44-B5A4-BD76AB6DF30C}"/>
              </a:ext>
            </a:extLst>
          </p:cNvPr>
          <p:cNvSpPr txBox="1"/>
          <p:nvPr/>
        </p:nvSpPr>
        <p:spPr>
          <a:xfrm>
            <a:off x="1335019" y="4728473"/>
            <a:ext cx="2938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spc="150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Piping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41263C-AAE0-9243-865F-678A86D6EF16}"/>
              </a:ext>
            </a:extLst>
          </p:cNvPr>
          <p:cNvSpPr txBox="1"/>
          <p:nvPr/>
        </p:nvSpPr>
        <p:spPr>
          <a:xfrm>
            <a:off x="1335018" y="5191348"/>
            <a:ext cx="6947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pc="150" dirty="0">
                <a:solidFill>
                  <a:srgbClr val="0070C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%&gt;% </a:t>
            </a:r>
            <a:r>
              <a:rPr lang="en-US" spc="150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ggplot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 +</a:t>
            </a:r>
          </a:p>
          <a:p>
            <a:r>
              <a:rPr lang="en-US" spc="150" dirty="0" err="1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geom_col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spc="150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mapping=</a:t>
            </a:r>
            <a:r>
              <a:rPr lang="en-US" spc="150" dirty="0" err="1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aes</a:t>
            </a:r>
            <a:r>
              <a:rPr lang="en-US" spc="150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(x=year, y=number, fill=name)</a:t>
            </a:r>
            <a:r>
              <a:rPr lang="en-US" spc="15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627857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743" y="287716"/>
            <a:ext cx="11156257" cy="673981"/>
          </a:xfrm>
        </p:spPr>
        <p:txBody>
          <a:bodyPr/>
          <a:lstStyle/>
          <a:p>
            <a:r>
              <a:rPr lang="en-US" b="1" dirty="0"/>
              <a:t>Combining &amp; exporting plots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51AFF6-4705-4D49-A38D-F63924FFC61F}"/>
              </a:ext>
            </a:extLst>
          </p:cNvPr>
          <p:cNvSpPr txBox="1"/>
          <p:nvPr/>
        </p:nvSpPr>
        <p:spPr>
          <a:xfrm>
            <a:off x="1093853" y="1932282"/>
            <a:ext cx="104155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pc="15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</a:t>
            </a:r>
            <a:r>
              <a:rPr lang="en-US" sz="2400" b="0" i="0" spc="150" baseline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gsave</a:t>
            </a:r>
            <a:r>
              <a:rPr lang="en-US" sz="2400" b="0" i="0" spc="150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function is available in the ggplot2 package and can e</a:t>
            </a:r>
            <a:r>
              <a:rPr lang="en-US" sz="2400" spc="1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xport as multiple PNG files, single PDF, jpeg, etc.</a:t>
            </a:r>
            <a:endParaRPr lang="en-US" sz="2400" b="0" i="0" spc="150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E6B21B-2428-5AE2-85B7-71BE242B019C}"/>
              </a:ext>
            </a:extLst>
          </p:cNvPr>
          <p:cNvSpPr txBox="1"/>
          <p:nvPr/>
        </p:nvSpPr>
        <p:spPr>
          <a:xfrm>
            <a:off x="1093853" y="978496"/>
            <a:ext cx="104155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spc="1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combine plots use the patchwork package along with the </a:t>
            </a:r>
            <a:r>
              <a:rPr lang="en-US" sz="2400" spc="15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plot_annotation</a:t>
            </a:r>
            <a:r>
              <a:rPr lang="en-US" sz="2400" spc="1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() function</a:t>
            </a:r>
            <a:endParaRPr lang="en-US" sz="2400" b="0" i="0" spc="150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2D2C21-15A4-6511-174A-6D8F43920F0F}"/>
              </a:ext>
            </a:extLst>
          </p:cNvPr>
          <p:cNvSpPr txBox="1"/>
          <p:nvPr/>
        </p:nvSpPr>
        <p:spPr>
          <a:xfrm>
            <a:off x="1244632" y="2927631"/>
            <a:ext cx="1011402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# Libraries</a:t>
            </a:r>
          </a:p>
          <a:p>
            <a:r>
              <a:rPr lang="en-US" dirty="0" err="1">
                <a:solidFill>
                  <a:srgbClr val="7030A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</a:t>
            </a:r>
            <a:r>
              <a:rPr lang="en-US" dirty="0" err="1">
                <a:solidFill>
                  <a:srgbClr val="7030A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acman</a:t>
            </a:r>
            <a:r>
              <a:rPr lang="en-US" dirty="0">
                <a:solidFill>
                  <a:srgbClr val="7030A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::</a:t>
            </a:r>
            <a:r>
              <a:rPr lang="en-US" dirty="0" err="1">
                <a:solidFill>
                  <a:srgbClr val="7030A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p_load</a:t>
            </a:r>
            <a:r>
              <a:rPr lang="en-US" dirty="0">
                <a:solidFill>
                  <a:srgbClr val="7030A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(ggplot2, patchwork)</a:t>
            </a:r>
          </a:p>
          <a:p>
            <a:r>
              <a:rPr lang="en-US" dirty="0">
                <a:solidFill>
                  <a:srgbClr val="00B05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# Create plot</a:t>
            </a:r>
            <a:endParaRPr lang="en-US" dirty="0">
              <a:solidFill>
                <a:srgbClr val="00B05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p1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&lt;-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ggplot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dirty="0" err="1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mtcars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geom_point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dirty="0">
                <a:solidFill>
                  <a:srgbClr val="4758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aes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dirty="0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mpg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disp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r>
              <a:rPr lang="en-US" dirty="0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p2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&lt;-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ggplot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dirty="0" err="1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mtcars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geom_boxplot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dirty="0">
                <a:solidFill>
                  <a:srgbClr val="4758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aes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dirty="0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gear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disp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group 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gear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r>
              <a:rPr lang="en-US" dirty="0">
                <a:solidFill>
                  <a:srgbClr val="00B05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# Combine using patchwork</a:t>
            </a:r>
            <a:endParaRPr lang="en-US" dirty="0">
              <a:solidFill>
                <a:srgbClr val="00B05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 err="1">
                <a:solidFill>
                  <a:srgbClr val="11111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</a:t>
            </a:r>
            <a:r>
              <a:rPr lang="en-US" dirty="0" err="1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lot_combo</a:t>
            </a:r>
            <a:r>
              <a:rPr lang="en-US" dirty="0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&lt;- p1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11111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p2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5E5E5E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solidFill>
                  <a:srgbClr val="4758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plot_annotation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(title = 'This is a title', caption = 'made with patchwork',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tag_levels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'A')</a:t>
            </a:r>
            <a:endParaRPr lang="en-US" dirty="0">
              <a:solidFill>
                <a:srgbClr val="5E5E5E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# Export</a:t>
            </a:r>
          </a:p>
          <a:p>
            <a:r>
              <a:rPr lang="en-US" dirty="0">
                <a:solidFill>
                  <a:srgbClr val="4758AB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ggsave</a:t>
            </a:r>
            <a:r>
              <a:rPr lang="en-US" spc="1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'</a:t>
            </a:r>
            <a:r>
              <a:rPr lang="en-US" spc="15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plot_combo.png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'</a:t>
            </a:r>
            <a:r>
              <a:rPr lang="en-US" spc="1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plot = </a:t>
            </a:r>
            <a:r>
              <a:rPr lang="en-US" spc="15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plot_combo</a:t>
            </a:r>
            <a:r>
              <a:rPr lang="en-US" spc="1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scale = </a:t>
            </a:r>
            <a:r>
              <a:rPr lang="en-US" spc="1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1, width = 5, height = 2.5, dpi = 300, </a:t>
            </a:r>
            <a:r>
              <a:rPr lang="en-US" spc="15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limitsize</a:t>
            </a:r>
            <a:r>
              <a:rPr lang="en-US" spc="15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TRUE)</a:t>
            </a:r>
            <a:endParaRPr lang="en-US" b="0" i="0" spc="150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b="0" i="0" spc="150" baseline="0" dirty="0">
              <a:solidFill>
                <a:srgbClr val="0070C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7428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6EFAC-B05A-4D0D-6CBD-E9F5DB498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56288-E51A-00C0-35EA-E49C548CF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743" y="287716"/>
            <a:ext cx="11156257" cy="673981"/>
          </a:xfrm>
        </p:spPr>
        <p:txBody>
          <a:bodyPr/>
          <a:lstStyle/>
          <a:p>
            <a:r>
              <a:rPr lang="en-US" b="1" dirty="0"/>
              <a:t>Combining &amp; exporting plots</a:t>
            </a:r>
          </a:p>
        </p:txBody>
      </p:sp>
      <p:pic>
        <p:nvPicPr>
          <p:cNvPr id="7" name="Picture 6" descr="A graph with a line graph and a line graph&#10;&#10;Description automatically generated with medium confidence">
            <a:extLst>
              <a:ext uri="{FF2B5EF4-FFF2-40B4-BE49-F238E27FC236}">
                <a16:creationId xmlns:a16="http://schemas.microsoft.com/office/drawing/2014/main" id="{4DF6FF8A-64A7-7A9A-A20B-5210AA3DC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669" y="961697"/>
            <a:ext cx="9316662" cy="574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284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1C1C1C"/>
      </a:dk1>
      <a:lt1>
        <a:srgbClr val="F5F3EF"/>
      </a:lt1>
      <a:dk2>
        <a:srgbClr val="777777"/>
      </a:dk2>
      <a:lt2>
        <a:srgbClr val="E3E3E3"/>
      </a:lt2>
      <a:accent1>
        <a:srgbClr val="B3C9CD"/>
      </a:accent1>
      <a:accent2>
        <a:srgbClr val="ECB748"/>
      </a:accent2>
      <a:accent3>
        <a:srgbClr val="E0D5C0"/>
      </a:accent3>
      <a:accent4>
        <a:srgbClr val="F5F3EF"/>
      </a:accent4>
      <a:accent5>
        <a:srgbClr val="E0D5C0"/>
      </a:accent5>
      <a:accent6>
        <a:srgbClr val="FFFFFF"/>
      </a:accent6>
      <a:hlink>
        <a:srgbClr val="287DFF"/>
      </a:hlink>
      <a:folHlink>
        <a:srgbClr val="21FC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U_Brand_Template" id="{08A68AB4-5590-4B4B-BF52-0B4B70F43C38}" vid="{247FEBA0-18E1-A94F-A103-A8783525E83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E8E9D3969D684A93D91DA2BD838286" ma:contentTypeVersion="18" ma:contentTypeDescription="Create a new document." ma:contentTypeScope="" ma:versionID="4c469867a3f215abcc25e347498f720d">
  <xsd:schema xmlns:xsd="http://www.w3.org/2001/XMLSchema" xmlns:xs="http://www.w3.org/2001/XMLSchema" xmlns:p="http://schemas.microsoft.com/office/2006/metadata/properties" xmlns:ns2="afc47b12-cb57-4116-9c0c-4fb41577a2e5" xmlns:ns3="a63f8c51-8f9e-4dd1-b6cd-8c5ff29615d2" targetNamespace="http://schemas.microsoft.com/office/2006/metadata/properties" ma:root="true" ma:fieldsID="4cdad052b18760ad75279e6527f0276f" ns2:_="" ns3:_="">
    <xsd:import namespace="afc47b12-cb57-4116-9c0c-4fb41577a2e5"/>
    <xsd:import namespace="a63f8c51-8f9e-4dd1-b6cd-8c5ff29615d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c47b12-cb57-4116-9c0c-4fb41577a2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dc383c50-2e5a-4ee2-a287-62075b1c8a1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3f8c51-8f9e-4dd1-b6cd-8c5ff29615d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a2593170-8ea5-4dbf-ad83-73f2293b0ef3}" ma:internalName="TaxCatchAll" ma:showField="CatchAllData" ma:web="a63f8c51-8f9e-4dd1-b6cd-8c5ff29615d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4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63f8c51-8f9e-4dd1-b6cd-8c5ff29615d2" xsi:nil="true"/>
    <lcf76f155ced4ddcb4097134ff3c332f xmlns="afc47b12-cb57-4116-9c0c-4fb41577a2e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6D46203-7850-44AF-BE55-8C2C18B4C5F4}">
  <ds:schemaRefs>
    <ds:schemaRef ds:uri="a63f8c51-8f9e-4dd1-b6cd-8c5ff29615d2"/>
    <ds:schemaRef ds:uri="afc47b12-cb57-4116-9c0c-4fb41577a2e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29A58D2-4EA6-4EFD-9D2D-CCE00278E9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CF1739-30E1-4907-B4F2-D399C26274F3}">
  <ds:schemaRefs>
    <ds:schemaRef ds:uri="a63f8c51-8f9e-4dd1-b6cd-8c5ff29615d2"/>
    <ds:schemaRef ds:uri="afc47b12-cb57-4116-9c0c-4fb41577a2e5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11536</TotalTime>
  <Words>821</Words>
  <Application>Microsoft Macintosh PowerPoint</Application>
  <PresentationFormat>Widescreen</PresentationFormat>
  <Paragraphs>99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Tahoma</vt:lpstr>
      <vt:lpstr>Times</vt:lpstr>
      <vt:lpstr>Office Theme</vt:lpstr>
      <vt:lpstr>CPBP 8306:  Statistics &amp; visualization day 1</vt:lpstr>
      <vt:lpstr>Basic univariate statistics</vt:lpstr>
      <vt:lpstr>Basic univariate statistics</vt:lpstr>
      <vt:lpstr>Basic plots</vt:lpstr>
      <vt:lpstr>Grammar of Graphics Plots (ggplot2)</vt:lpstr>
      <vt:lpstr>Grammar of graphics</vt:lpstr>
      <vt:lpstr>Loading in data</vt:lpstr>
      <vt:lpstr>Combining &amp; exporting plots</vt:lpstr>
      <vt:lpstr>Combining &amp; exporting plots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write a literature review</dc:title>
  <dc:creator>Borycz, Joshua D</dc:creator>
  <cp:lastModifiedBy>Borycz, Joshua D</cp:lastModifiedBy>
  <cp:revision>129</cp:revision>
  <dcterms:created xsi:type="dcterms:W3CDTF">2022-08-02T18:04:34Z</dcterms:created>
  <dcterms:modified xsi:type="dcterms:W3CDTF">2024-10-16T22:24:52Z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0x010100B8E8E9D3969D684A93D91DA2BD838286</vt:lpwstr>
  </property>
  <property fmtid="{D5CDD505-2E9C-101B-9397-08002B2CF9AE}" pid="3" name="MediaServiceImageTags">
    <vt:lpwstr/>
  </property>
</Properties>
</file>

<file path=docProps/thumbnail.jpeg>
</file>